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7" r:id="rId3"/>
    <p:sldId id="347" r:id="rId4"/>
    <p:sldId id="337" r:id="rId5"/>
    <p:sldId id="348" r:id="rId6"/>
    <p:sldId id="334" r:id="rId7"/>
    <p:sldId id="349" r:id="rId8"/>
    <p:sldId id="338" r:id="rId9"/>
    <p:sldId id="346" r:id="rId10"/>
    <p:sldId id="335" r:id="rId11"/>
    <p:sldId id="350" r:id="rId12"/>
    <p:sldId id="351" r:id="rId13"/>
    <p:sldId id="352" r:id="rId14"/>
    <p:sldId id="353" r:id="rId15"/>
    <p:sldId id="329" r:id="rId16"/>
    <p:sldId id="331" r:id="rId17"/>
    <p:sldId id="342" r:id="rId18"/>
    <p:sldId id="332" r:id="rId19"/>
    <p:sldId id="336" r:id="rId20"/>
    <p:sldId id="258"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464852BB-36A8-43D3-BFB4-8B2735D91EFB}">
          <p14:sldIdLst>
            <p14:sldId id="257"/>
            <p14:sldId id="347"/>
            <p14:sldId id="337"/>
            <p14:sldId id="348"/>
            <p14:sldId id="334"/>
            <p14:sldId id="349"/>
            <p14:sldId id="338"/>
            <p14:sldId id="346"/>
            <p14:sldId id="335"/>
            <p14:sldId id="350"/>
            <p14:sldId id="351"/>
            <p14:sldId id="352"/>
            <p14:sldId id="353"/>
            <p14:sldId id="329"/>
            <p14:sldId id="331"/>
            <p14:sldId id="342"/>
            <p14:sldId id="332"/>
            <p14:sldId id="336"/>
            <p14:sldId id="25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65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1F91B-74BF-4FF9-B5E4-BC04030F9B9C}" type="datetimeFigureOut">
              <a:rPr lang="tr-TR" smtClean="0"/>
              <a:pPr/>
              <a:t>29.01.2026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EA2D0-59EC-400A-88EB-8886D1E88BE2}" type="slidenum">
              <a:rPr lang="tr-TR" smtClean="0"/>
              <a:pPr/>
              <a:t>‹#›</a:t>
            </a:fld>
            <a:endParaRPr lang="tr-TR"/>
          </a:p>
        </p:txBody>
      </p:sp>
    </p:spTree>
    <p:extLst>
      <p:ext uri="{BB962C8B-B14F-4D97-AF65-F5344CB8AC3E}">
        <p14:creationId xmlns:p14="http://schemas.microsoft.com/office/powerpoint/2010/main" val="426054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87BB5F6-0928-4366-B266-C8AEDAE7318F}" type="slidenum">
              <a:rPr lang="en-GB" smtClean="0"/>
              <a:pPr/>
              <a:t>1</a:t>
            </a:fld>
            <a:endParaRPr lang="en-GB"/>
          </a:p>
        </p:txBody>
      </p:sp>
    </p:spTree>
    <p:extLst>
      <p:ext uri="{BB962C8B-B14F-4D97-AF65-F5344CB8AC3E}">
        <p14:creationId xmlns:p14="http://schemas.microsoft.com/office/powerpoint/2010/main" val="38455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EF9F8AAB-0022-4070-AD60-8CC6F3B8CAB9}" type="datetimeFigureOut">
              <a:rPr lang="tr-TR" smtClean="0"/>
              <a:pPr/>
              <a:t>29.01.2026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149784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F9F8AAB-0022-4070-AD60-8CC6F3B8CAB9}" type="datetimeFigureOut">
              <a:rPr lang="tr-TR" smtClean="0"/>
              <a:pPr/>
              <a:t>29.01.2026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83708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F9F8AAB-0022-4070-AD60-8CC6F3B8CAB9}" type="datetimeFigureOut">
              <a:rPr lang="tr-TR" smtClean="0"/>
              <a:pPr/>
              <a:t>29.01.2026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356705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C65791B-62C1-4398-B6B0-38208AE9842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1BDEEFE-A378-4663-83FB-E213F1C73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FBB1C17-7CD3-49BC-93DA-B09BEFDA499D}"/>
              </a:ext>
            </a:extLst>
          </p:cNvPr>
          <p:cNvSpPr>
            <a:spLocks noGrp="1"/>
          </p:cNvSpPr>
          <p:nvPr>
            <p:ph type="dt" sz="half" idx="10"/>
          </p:nvPr>
        </p:nvSpPr>
        <p:spPr/>
        <p:txBody>
          <a:bodyPr/>
          <a:lstStyle/>
          <a:p>
            <a:fld id="{22BED724-3ADB-4D85-9BCD-3CDEBC6F81AD}" type="datetimeFigureOut">
              <a:rPr lang="tr-TR" smtClean="0"/>
              <a:pPr/>
              <a:t>29.01.2026</a:t>
            </a:fld>
            <a:endParaRPr lang="tr-TR"/>
          </a:p>
        </p:txBody>
      </p:sp>
      <p:sp>
        <p:nvSpPr>
          <p:cNvPr id="5" name="Alt Bilgi Yer Tutucusu 4">
            <a:extLst>
              <a:ext uri="{FF2B5EF4-FFF2-40B4-BE49-F238E27FC236}">
                <a16:creationId xmlns:a16="http://schemas.microsoft.com/office/drawing/2014/main" id="{410B8183-5202-455C-80FC-AD45E61DF7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A79DE64-4554-4528-B845-D6DDD5C29771}"/>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423523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CAAA911-4C3C-4265-8016-23DB8CF4146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FBBA246-3194-4D43-B109-2CF4B9D86F2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BFE0EA1-B518-4CE9-8F06-A0F588598B94}"/>
              </a:ext>
            </a:extLst>
          </p:cNvPr>
          <p:cNvSpPr>
            <a:spLocks noGrp="1"/>
          </p:cNvSpPr>
          <p:nvPr>
            <p:ph type="dt" sz="half" idx="10"/>
          </p:nvPr>
        </p:nvSpPr>
        <p:spPr/>
        <p:txBody>
          <a:bodyPr/>
          <a:lstStyle/>
          <a:p>
            <a:fld id="{22BED724-3ADB-4D85-9BCD-3CDEBC6F81AD}" type="datetimeFigureOut">
              <a:rPr lang="tr-TR" smtClean="0"/>
              <a:pPr/>
              <a:t>29.01.2026</a:t>
            </a:fld>
            <a:endParaRPr lang="tr-TR"/>
          </a:p>
        </p:txBody>
      </p:sp>
      <p:sp>
        <p:nvSpPr>
          <p:cNvPr id="5" name="Alt Bilgi Yer Tutucusu 4">
            <a:extLst>
              <a:ext uri="{FF2B5EF4-FFF2-40B4-BE49-F238E27FC236}">
                <a16:creationId xmlns:a16="http://schemas.microsoft.com/office/drawing/2014/main" id="{2F517F45-88D4-495F-AC8C-6ABA9B64440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D1B63EE-4D52-46AB-AFCE-F31DFE33FA32}"/>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697560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BEB9559-B618-42DF-AE1B-E36CFADF5C2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AC984A0-EE26-4EFA-9D36-16FBD9EFA7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C87D9B5F-E648-4DB7-B7CB-F9E911006D6F}"/>
              </a:ext>
            </a:extLst>
          </p:cNvPr>
          <p:cNvSpPr>
            <a:spLocks noGrp="1"/>
          </p:cNvSpPr>
          <p:nvPr>
            <p:ph type="dt" sz="half" idx="10"/>
          </p:nvPr>
        </p:nvSpPr>
        <p:spPr/>
        <p:txBody>
          <a:bodyPr/>
          <a:lstStyle/>
          <a:p>
            <a:fld id="{22BED724-3ADB-4D85-9BCD-3CDEBC6F81AD}" type="datetimeFigureOut">
              <a:rPr lang="tr-TR" smtClean="0"/>
              <a:pPr/>
              <a:t>29.01.2026</a:t>
            </a:fld>
            <a:endParaRPr lang="tr-TR"/>
          </a:p>
        </p:txBody>
      </p:sp>
      <p:sp>
        <p:nvSpPr>
          <p:cNvPr id="5" name="Alt Bilgi Yer Tutucusu 4">
            <a:extLst>
              <a:ext uri="{FF2B5EF4-FFF2-40B4-BE49-F238E27FC236}">
                <a16:creationId xmlns:a16="http://schemas.microsoft.com/office/drawing/2014/main" id="{09A2C50F-CDBB-4FEE-BF03-56DF99F274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F4C12DC-7F87-48B1-A94B-04233845BFFA}"/>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3385075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C0349D7-1952-43A2-BFAE-980668C941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6864349-1EF7-4A52-8078-5738169E740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E215390-36EB-4AF2-B4C4-20C1C70C0F3C}"/>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8B2C761-446C-4910-8201-614EFFA9AAA3}"/>
              </a:ext>
            </a:extLst>
          </p:cNvPr>
          <p:cNvSpPr>
            <a:spLocks noGrp="1"/>
          </p:cNvSpPr>
          <p:nvPr>
            <p:ph type="dt" sz="half" idx="10"/>
          </p:nvPr>
        </p:nvSpPr>
        <p:spPr/>
        <p:txBody>
          <a:bodyPr/>
          <a:lstStyle/>
          <a:p>
            <a:fld id="{22BED724-3ADB-4D85-9BCD-3CDEBC6F81AD}" type="datetimeFigureOut">
              <a:rPr lang="tr-TR" smtClean="0"/>
              <a:pPr/>
              <a:t>29.01.2026</a:t>
            </a:fld>
            <a:endParaRPr lang="tr-TR"/>
          </a:p>
        </p:txBody>
      </p:sp>
      <p:sp>
        <p:nvSpPr>
          <p:cNvPr id="6" name="Alt Bilgi Yer Tutucusu 5">
            <a:extLst>
              <a:ext uri="{FF2B5EF4-FFF2-40B4-BE49-F238E27FC236}">
                <a16:creationId xmlns:a16="http://schemas.microsoft.com/office/drawing/2014/main" id="{CA0AAAFF-CC43-4B76-816F-7E28FB76593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8E67CE0-431C-4310-B763-677E056C07EF}"/>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3941431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01305D-D04D-46BD-9549-38E21F07585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963D378-E905-4C8C-A413-4250150F4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D5A7F368-7B7C-4DF5-9377-C80E245F3ECC}"/>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FBA2DCB-8193-4634-B8AF-07664955A9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1F193D5C-37E0-45F5-B542-B20468206923}"/>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2F43F13-F0FA-482F-992F-C0B9C054F6F9}"/>
              </a:ext>
            </a:extLst>
          </p:cNvPr>
          <p:cNvSpPr>
            <a:spLocks noGrp="1"/>
          </p:cNvSpPr>
          <p:nvPr>
            <p:ph type="dt" sz="half" idx="10"/>
          </p:nvPr>
        </p:nvSpPr>
        <p:spPr/>
        <p:txBody>
          <a:bodyPr/>
          <a:lstStyle/>
          <a:p>
            <a:fld id="{22BED724-3ADB-4D85-9BCD-3CDEBC6F81AD}" type="datetimeFigureOut">
              <a:rPr lang="tr-TR" smtClean="0"/>
              <a:pPr/>
              <a:t>29.01.2026</a:t>
            </a:fld>
            <a:endParaRPr lang="tr-TR"/>
          </a:p>
        </p:txBody>
      </p:sp>
      <p:sp>
        <p:nvSpPr>
          <p:cNvPr id="8" name="Alt Bilgi Yer Tutucusu 7">
            <a:extLst>
              <a:ext uri="{FF2B5EF4-FFF2-40B4-BE49-F238E27FC236}">
                <a16:creationId xmlns:a16="http://schemas.microsoft.com/office/drawing/2014/main" id="{D2AD035A-1176-4D7C-9B39-8B2F788527B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D0A6E7E-FE1D-4120-89F5-E43787C9D3C9}"/>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159490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F37969-BBD2-440D-B5A1-F3E3BC98C44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75BB9B3-C71B-4BC4-B7F3-1F96B371DE6D}"/>
              </a:ext>
            </a:extLst>
          </p:cNvPr>
          <p:cNvSpPr>
            <a:spLocks noGrp="1"/>
          </p:cNvSpPr>
          <p:nvPr>
            <p:ph type="dt" sz="half" idx="10"/>
          </p:nvPr>
        </p:nvSpPr>
        <p:spPr/>
        <p:txBody>
          <a:bodyPr/>
          <a:lstStyle/>
          <a:p>
            <a:fld id="{22BED724-3ADB-4D85-9BCD-3CDEBC6F81AD}" type="datetimeFigureOut">
              <a:rPr lang="tr-TR" smtClean="0"/>
              <a:pPr/>
              <a:t>29.01.2026</a:t>
            </a:fld>
            <a:endParaRPr lang="tr-TR"/>
          </a:p>
        </p:txBody>
      </p:sp>
      <p:sp>
        <p:nvSpPr>
          <p:cNvPr id="4" name="Alt Bilgi Yer Tutucusu 3">
            <a:extLst>
              <a:ext uri="{FF2B5EF4-FFF2-40B4-BE49-F238E27FC236}">
                <a16:creationId xmlns:a16="http://schemas.microsoft.com/office/drawing/2014/main" id="{27AA9533-E337-4E2F-8172-AB40684AC89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7C62B5D-6285-4C27-9B54-C2F3BCB5EAB0}"/>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3373799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8BF7C15-C6C1-4385-A649-9F19306A09FB}"/>
              </a:ext>
            </a:extLst>
          </p:cNvPr>
          <p:cNvSpPr>
            <a:spLocks noGrp="1"/>
          </p:cNvSpPr>
          <p:nvPr>
            <p:ph type="dt" sz="half" idx="10"/>
          </p:nvPr>
        </p:nvSpPr>
        <p:spPr/>
        <p:txBody>
          <a:bodyPr/>
          <a:lstStyle/>
          <a:p>
            <a:fld id="{22BED724-3ADB-4D85-9BCD-3CDEBC6F81AD}" type="datetimeFigureOut">
              <a:rPr lang="tr-TR" smtClean="0"/>
              <a:pPr/>
              <a:t>29.01.2026</a:t>
            </a:fld>
            <a:endParaRPr lang="tr-TR"/>
          </a:p>
        </p:txBody>
      </p:sp>
      <p:sp>
        <p:nvSpPr>
          <p:cNvPr id="3" name="Alt Bilgi Yer Tutucusu 2">
            <a:extLst>
              <a:ext uri="{FF2B5EF4-FFF2-40B4-BE49-F238E27FC236}">
                <a16:creationId xmlns:a16="http://schemas.microsoft.com/office/drawing/2014/main" id="{C07989D2-88D0-4BC7-8AB8-9C815F43AAA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B116F2E-017B-4ED5-B1EF-895149F3D615}"/>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3578283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6C6D76-59E0-40B6-B6FF-4209D8CDCE5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DF48D2A-B5C4-4F71-BD82-0F6480523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015957C-52DC-4FD9-BEF9-55084E4AD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A2D6DCD9-2BE0-4BA0-A55F-694C053F4BB3}"/>
              </a:ext>
            </a:extLst>
          </p:cNvPr>
          <p:cNvSpPr>
            <a:spLocks noGrp="1"/>
          </p:cNvSpPr>
          <p:nvPr>
            <p:ph type="dt" sz="half" idx="10"/>
          </p:nvPr>
        </p:nvSpPr>
        <p:spPr/>
        <p:txBody>
          <a:bodyPr/>
          <a:lstStyle/>
          <a:p>
            <a:fld id="{22BED724-3ADB-4D85-9BCD-3CDEBC6F81AD}" type="datetimeFigureOut">
              <a:rPr lang="tr-TR" smtClean="0"/>
              <a:pPr/>
              <a:t>29.01.2026</a:t>
            </a:fld>
            <a:endParaRPr lang="tr-TR"/>
          </a:p>
        </p:txBody>
      </p:sp>
      <p:sp>
        <p:nvSpPr>
          <p:cNvPr id="6" name="Alt Bilgi Yer Tutucusu 5">
            <a:extLst>
              <a:ext uri="{FF2B5EF4-FFF2-40B4-BE49-F238E27FC236}">
                <a16:creationId xmlns:a16="http://schemas.microsoft.com/office/drawing/2014/main" id="{C2EF2CEA-C7A3-43C5-8A10-B58AF6ABAC2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0FFC310-0220-43CB-8F20-9ABD9393D666}"/>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314179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pic>
        <p:nvPicPr>
          <p:cNvPr id="7" name="Resim 6">
            <a:extLst>
              <a:ext uri="{FF2B5EF4-FFF2-40B4-BE49-F238E27FC236}">
                <a16:creationId xmlns:a16="http://schemas.microsoft.com/office/drawing/2014/main" id="{3EA8B5B7-6B96-459C-88D8-699BC3023CCA}"/>
              </a:ext>
            </a:extLst>
          </p:cNvPr>
          <p:cNvPicPr>
            <a:picLocks noChangeAspect="1"/>
          </p:cNvPicPr>
          <p:nvPr userDrawn="1"/>
        </p:nvPicPr>
        <p:blipFill>
          <a:blip r:embed="rId2" cstate="print"/>
          <a:stretch>
            <a:fillRect/>
          </a:stretch>
        </p:blipFill>
        <p:spPr>
          <a:xfrm>
            <a:off x="10942284" y="226032"/>
            <a:ext cx="823031" cy="1335140"/>
          </a:xfrm>
          <a:prstGeom prst="rect">
            <a:avLst/>
          </a:prstGeom>
        </p:spPr>
      </p:pic>
      <p:sp>
        <p:nvSpPr>
          <p:cNvPr id="11" name="Veri Yer Tutucusu 10">
            <a:extLst>
              <a:ext uri="{FF2B5EF4-FFF2-40B4-BE49-F238E27FC236}">
                <a16:creationId xmlns:a16="http://schemas.microsoft.com/office/drawing/2014/main" id="{60C3E255-2908-42AC-8FA3-62DD96247B99}"/>
              </a:ext>
            </a:extLst>
          </p:cNvPr>
          <p:cNvSpPr>
            <a:spLocks noGrp="1"/>
          </p:cNvSpPr>
          <p:nvPr>
            <p:ph type="dt" sz="half" idx="10"/>
          </p:nvPr>
        </p:nvSpPr>
        <p:spPr/>
        <p:txBody>
          <a:bodyPr/>
          <a:lstStyle/>
          <a:p>
            <a:fld id="{EF9F8AAB-0022-4070-AD60-8CC6F3B8CAB9}" type="datetimeFigureOut">
              <a:rPr lang="tr-TR" smtClean="0"/>
              <a:pPr/>
              <a:t>29.01.2026</a:t>
            </a:fld>
            <a:endParaRPr lang="tr-TR"/>
          </a:p>
        </p:txBody>
      </p:sp>
      <p:sp>
        <p:nvSpPr>
          <p:cNvPr id="12" name="Alt Bilgi Yer Tutucusu 11">
            <a:extLst>
              <a:ext uri="{FF2B5EF4-FFF2-40B4-BE49-F238E27FC236}">
                <a16:creationId xmlns:a16="http://schemas.microsoft.com/office/drawing/2014/main" id="{7EC13506-4E46-4867-A7D3-10E36CB93006}"/>
              </a:ext>
            </a:extLst>
          </p:cNvPr>
          <p:cNvSpPr>
            <a:spLocks noGrp="1"/>
          </p:cNvSpPr>
          <p:nvPr>
            <p:ph type="ftr" sz="quarter" idx="11"/>
          </p:nvPr>
        </p:nvSpPr>
        <p:spPr>
          <a:xfrm>
            <a:off x="3938847" y="6317326"/>
            <a:ext cx="4114800" cy="365125"/>
          </a:xfrm>
        </p:spPr>
        <p:txBody>
          <a:bodyPr/>
          <a:lstStyle/>
          <a:p>
            <a:r>
              <a:rPr lang="tr-TR" dirty="0"/>
              <a:t>deneme</a:t>
            </a:r>
          </a:p>
        </p:txBody>
      </p:sp>
      <p:sp>
        <p:nvSpPr>
          <p:cNvPr id="13" name="Slayt Numarası Yer Tutucusu 12">
            <a:extLst>
              <a:ext uri="{FF2B5EF4-FFF2-40B4-BE49-F238E27FC236}">
                <a16:creationId xmlns:a16="http://schemas.microsoft.com/office/drawing/2014/main" id="{AA417AA2-32AB-4490-8409-812828642EA6}"/>
              </a:ext>
            </a:extLst>
          </p:cNvPr>
          <p:cNvSpPr>
            <a:spLocks noGrp="1"/>
          </p:cNvSpPr>
          <p:nvPr>
            <p:ph type="sldNum" sz="quarter" idx="12"/>
          </p:nvPr>
        </p:nvSpPr>
        <p:spPr/>
        <p:txBody>
          <a:bodyPr/>
          <a:lstStyle/>
          <a:p>
            <a:fld id="{3CF5AF6A-24E3-4329-867B-2F3DC0567FB9}" type="slidenum">
              <a:rPr lang="tr-TR" smtClean="0"/>
              <a:pPr/>
              <a:t>‹#›</a:t>
            </a:fld>
            <a:endParaRPr lang="tr-TR"/>
          </a:p>
        </p:txBody>
      </p:sp>
      <p:sp>
        <p:nvSpPr>
          <p:cNvPr id="14" name="Unvan 13">
            <a:extLst>
              <a:ext uri="{FF2B5EF4-FFF2-40B4-BE49-F238E27FC236}">
                <a16:creationId xmlns:a16="http://schemas.microsoft.com/office/drawing/2014/main" id="{C45734A1-988D-471A-BC5C-5C9326EC71AA}"/>
              </a:ext>
            </a:extLst>
          </p:cNvPr>
          <p:cNvSpPr>
            <a:spLocks noGrp="1"/>
          </p:cNvSpPr>
          <p:nvPr>
            <p:ph type="title"/>
          </p:nvPr>
        </p:nvSpPr>
        <p:spPr/>
        <p:txBody>
          <a:bodyPr/>
          <a:lstStyle/>
          <a:p>
            <a:r>
              <a:rPr lang="tr-TR"/>
              <a:t>Asıl başlık stilini düzenlemek için tıklayın</a:t>
            </a:r>
          </a:p>
        </p:txBody>
      </p:sp>
      <p:sp>
        <p:nvSpPr>
          <p:cNvPr id="15" name="Dikdörtgen 14">
            <a:extLst>
              <a:ext uri="{FF2B5EF4-FFF2-40B4-BE49-F238E27FC236}">
                <a16:creationId xmlns:a16="http://schemas.microsoft.com/office/drawing/2014/main" id="{74A65F97-A474-4C67-9D2F-F8966FC018FA}"/>
              </a:ext>
            </a:extLst>
          </p:cNvPr>
          <p:cNvSpPr/>
          <p:nvPr userDrawn="1"/>
        </p:nvSpPr>
        <p:spPr>
          <a:xfrm>
            <a:off x="8237913" y="6354246"/>
            <a:ext cx="3115887" cy="400110"/>
          </a:xfrm>
          <a:prstGeom prst="rect">
            <a:avLst/>
          </a:prstGeom>
        </p:spPr>
        <p:txBody>
          <a:bodyPr wrap="square">
            <a:spAutoFit/>
          </a:bodyPr>
          <a:lstStyle/>
          <a:p>
            <a:r>
              <a:rPr lang="tr-TR" sz="2000" dirty="0">
                <a:solidFill>
                  <a:schemeClr val="tx2"/>
                </a:solidFill>
              </a:rPr>
              <a:t>………..........Bölümü Tanıtımı</a:t>
            </a:r>
          </a:p>
        </p:txBody>
      </p:sp>
    </p:spTree>
    <p:extLst>
      <p:ext uri="{BB962C8B-B14F-4D97-AF65-F5344CB8AC3E}">
        <p14:creationId xmlns:p14="http://schemas.microsoft.com/office/powerpoint/2010/main" val="3550336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9AA0CA-0BA8-445F-A0A1-056C45AA4EB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5D6AFF2-549D-4580-9D60-43703B6D67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C6379C8-390C-42B2-881E-3E4B472E7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C692075F-5AD7-4AA1-AE5F-A37316A7D52C}"/>
              </a:ext>
            </a:extLst>
          </p:cNvPr>
          <p:cNvSpPr>
            <a:spLocks noGrp="1"/>
          </p:cNvSpPr>
          <p:nvPr>
            <p:ph type="dt" sz="half" idx="10"/>
          </p:nvPr>
        </p:nvSpPr>
        <p:spPr/>
        <p:txBody>
          <a:bodyPr/>
          <a:lstStyle/>
          <a:p>
            <a:fld id="{22BED724-3ADB-4D85-9BCD-3CDEBC6F81AD}" type="datetimeFigureOut">
              <a:rPr lang="tr-TR" smtClean="0"/>
              <a:pPr/>
              <a:t>29.01.2026</a:t>
            </a:fld>
            <a:endParaRPr lang="tr-TR"/>
          </a:p>
        </p:txBody>
      </p:sp>
      <p:sp>
        <p:nvSpPr>
          <p:cNvPr id="6" name="Alt Bilgi Yer Tutucusu 5">
            <a:extLst>
              <a:ext uri="{FF2B5EF4-FFF2-40B4-BE49-F238E27FC236}">
                <a16:creationId xmlns:a16="http://schemas.microsoft.com/office/drawing/2014/main" id="{B99893BF-7A3D-41C9-9529-1A3891716B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424BBA5-280B-417E-9A34-8575682CB062}"/>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420689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35440A-D398-473A-99B2-E81971C61CB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066C99D-D488-4927-97FA-4D9255C570B2}"/>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C9D4C1-69D7-48C9-B50A-AE4EBF538226}"/>
              </a:ext>
            </a:extLst>
          </p:cNvPr>
          <p:cNvSpPr>
            <a:spLocks noGrp="1"/>
          </p:cNvSpPr>
          <p:nvPr>
            <p:ph type="dt" sz="half" idx="10"/>
          </p:nvPr>
        </p:nvSpPr>
        <p:spPr/>
        <p:txBody>
          <a:bodyPr/>
          <a:lstStyle/>
          <a:p>
            <a:fld id="{22BED724-3ADB-4D85-9BCD-3CDEBC6F81AD}" type="datetimeFigureOut">
              <a:rPr lang="tr-TR" smtClean="0"/>
              <a:pPr/>
              <a:t>29.01.2026</a:t>
            </a:fld>
            <a:endParaRPr lang="tr-TR"/>
          </a:p>
        </p:txBody>
      </p:sp>
      <p:sp>
        <p:nvSpPr>
          <p:cNvPr id="5" name="Alt Bilgi Yer Tutucusu 4">
            <a:extLst>
              <a:ext uri="{FF2B5EF4-FFF2-40B4-BE49-F238E27FC236}">
                <a16:creationId xmlns:a16="http://schemas.microsoft.com/office/drawing/2014/main" id="{DA5A6BDB-2B30-4B03-B325-1F4450F411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9016B54-625F-463F-967F-90E88959F1ED}"/>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1162227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0548647-D907-48D4-9655-E818BC10402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A7893DE-6CF0-4722-BE51-9E680F54F6EA}"/>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5D08CFB-A7B9-48D4-9A7D-1ADE6FFF79D0}"/>
              </a:ext>
            </a:extLst>
          </p:cNvPr>
          <p:cNvSpPr>
            <a:spLocks noGrp="1"/>
          </p:cNvSpPr>
          <p:nvPr>
            <p:ph type="dt" sz="half" idx="10"/>
          </p:nvPr>
        </p:nvSpPr>
        <p:spPr/>
        <p:txBody>
          <a:bodyPr/>
          <a:lstStyle/>
          <a:p>
            <a:fld id="{22BED724-3ADB-4D85-9BCD-3CDEBC6F81AD}" type="datetimeFigureOut">
              <a:rPr lang="tr-TR" smtClean="0"/>
              <a:pPr/>
              <a:t>29.01.2026</a:t>
            </a:fld>
            <a:endParaRPr lang="tr-TR"/>
          </a:p>
        </p:txBody>
      </p:sp>
      <p:sp>
        <p:nvSpPr>
          <p:cNvPr id="5" name="Alt Bilgi Yer Tutucusu 4">
            <a:extLst>
              <a:ext uri="{FF2B5EF4-FFF2-40B4-BE49-F238E27FC236}">
                <a16:creationId xmlns:a16="http://schemas.microsoft.com/office/drawing/2014/main" id="{9FF40EA7-E550-423A-A706-DA30CEDEAFB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B62A895-09BB-4613-A70C-C948C391B6B4}"/>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303910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F9F8AAB-0022-4070-AD60-8CC6F3B8CAB9}" type="datetimeFigureOut">
              <a:rPr lang="tr-TR" smtClean="0"/>
              <a:pPr/>
              <a:t>29.01.2026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93428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F9F8AAB-0022-4070-AD60-8CC6F3B8CAB9}" type="datetimeFigureOut">
              <a:rPr lang="tr-TR" smtClean="0"/>
              <a:pPr/>
              <a:t>29.01.2026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115645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F9F8AAB-0022-4070-AD60-8CC6F3B8CAB9}" type="datetimeFigureOut">
              <a:rPr lang="tr-TR" smtClean="0"/>
              <a:pPr/>
              <a:t>29.01.2026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353862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F9F8AAB-0022-4070-AD60-8CC6F3B8CAB9}" type="datetimeFigureOut">
              <a:rPr lang="tr-TR" smtClean="0"/>
              <a:pPr/>
              <a:t>29.01.2026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191917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F9F8AAB-0022-4070-AD60-8CC6F3B8CAB9}" type="datetimeFigureOut">
              <a:rPr lang="tr-TR" smtClean="0"/>
              <a:pPr/>
              <a:t>29.01.2026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310917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F9F8AAB-0022-4070-AD60-8CC6F3B8CAB9}" type="datetimeFigureOut">
              <a:rPr lang="tr-TR" smtClean="0"/>
              <a:pPr/>
              <a:t>29.01.2026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243136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F9F8AAB-0022-4070-AD60-8CC6F3B8CAB9}" type="datetimeFigureOut">
              <a:rPr lang="tr-TR" smtClean="0"/>
              <a:pPr/>
              <a:t>29.01.2026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21324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F8AAB-0022-4070-AD60-8CC6F3B8CAB9}" type="datetimeFigureOut">
              <a:rPr lang="tr-TR" smtClean="0"/>
              <a:pPr/>
              <a:t>29.01.2026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5AF6A-24E3-4329-867B-2F3DC0567FB9}" type="slidenum">
              <a:rPr lang="tr-TR" smtClean="0"/>
              <a:pPr/>
              <a:t>‹#›</a:t>
            </a:fld>
            <a:endParaRPr lang="tr-TR"/>
          </a:p>
        </p:txBody>
      </p:sp>
    </p:spTree>
    <p:extLst>
      <p:ext uri="{BB962C8B-B14F-4D97-AF65-F5344CB8AC3E}">
        <p14:creationId xmlns:p14="http://schemas.microsoft.com/office/powerpoint/2010/main" val="2043594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A88A65B-5453-4D48-A02A-9D43BF9A8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6DCF2A9-E46D-4A38-B5B2-9A6316431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32E5503-87B3-4EFA-81CF-2A5D9E055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ED724-3ADB-4D85-9BCD-3CDEBC6F81AD}" type="datetimeFigureOut">
              <a:rPr lang="tr-TR" smtClean="0"/>
              <a:pPr/>
              <a:t>29.01.2026</a:t>
            </a:fld>
            <a:endParaRPr lang="tr-TR"/>
          </a:p>
        </p:txBody>
      </p:sp>
      <p:sp>
        <p:nvSpPr>
          <p:cNvPr id="5" name="Alt Bilgi Yer Tutucusu 4">
            <a:extLst>
              <a:ext uri="{FF2B5EF4-FFF2-40B4-BE49-F238E27FC236}">
                <a16:creationId xmlns:a16="http://schemas.microsoft.com/office/drawing/2014/main" id="{39086D0E-3BE3-4F71-B08D-977611DDB8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E2CECC6-0B34-415C-A6C2-F15B30271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1EF98-1831-4FE9-B3D1-D843B8C469B5}" type="slidenum">
              <a:rPr lang="tr-TR" smtClean="0"/>
              <a:pPr/>
              <a:t>‹#›</a:t>
            </a:fld>
            <a:endParaRPr lang="tr-TR"/>
          </a:p>
        </p:txBody>
      </p:sp>
    </p:spTree>
    <p:extLst>
      <p:ext uri="{BB962C8B-B14F-4D97-AF65-F5344CB8AC3E}">
        <p14:creationId xmlns:p14="http://schemas.microsoft.com/office/powerpoint/2010/main" val="3351698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muglamyo.mu.edu.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maps.app.goo.gl/XnVbLwagfdGYWnu36" TargetMode="External"/><Relationship Id="rId2" Type="http://schemas.openxmlformats.org/officeDocument/2006/relationships/hyperlink" Target="https://harita.mu.edu.tr/"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332091"/>
            <a:ext cx="11878888" cy="2268184"/>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tr-TR" sz="5400" spc="600" dirty="0">
                <a:cs typeface="Calibri" pitchFamily="34" charset="0"/>
              </a:rPr>
              <a:t>Muğla Sıtkı Koçman Üniversitesi</a:t>
            </a:r>
          </a:p>
          <a:p>
            <a:pPr algn="ctr"/>
            <a:r>
              <a:rPr lang="tr-TR" sz="5400" spc="600" dirty="0">
                <a:cs typeface="Calibri" pitchFamily="34" charset="0"/>
              </a:rPr>
              <a:t>	</a:t>
            </a:r>
            <a:r>
              <a:rPr lang="tr-TR" sz="2400" spc="600" dirty="0">
                <a:cs typeface="Calibri" pitchFamily="34" charset="0"/>
              </a:rPr>
              <a:t>MUĞLA MESLEKYÜKSEKOKULU</a:t>
            </a:r>
            <a:endParaRPr lang="tr-TR" sz="1600" spc="600" dirty="0">
              <a:cs typeface="Calibri" pitchFamily="34" charset="0"/>
            </a:endParaRPr>
          </a:p>
          <a:p>
            <a:pPr algn="ctr"/>
            <a:r>
              <a:rPr lang="tr-TR" sz="4000" spc="600" dirty="0">
                <a:cs typeface="Calibri" pitchFamily="34" charset="0"/>
              </a:rPr>
              <a:t> </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5890" y="1674522"/>
            <a:ext cx="1667309" cy="2701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0317453" y="6069162"/>
            <a:ext cx="1168590" cy="369332"/>
          </a:xfrm>
          <a:prstGeom prst="rect">
            <a:avLst/>
          </a:prstGeom>
          <a:noFill/>
        </p:spPr>
        <p:txBody>
          <a:bodyPr wrap="none" rtlCol="0">
            <a:spAutoFit/>
          </a:bodyPr>
          <a:lstStyle/>
          <a:p>
            <a:r>
              <a:rPr lang="tr-TR" dirty="0">
                <a:solidFill>
                  <a:schemeClr val="tx2"/>
                </a:solidFill>
              </a:rPr>
              <a:t>Ocak 2026</a:t>
            </a:r>
          </a:p>
        </p:txBody>
      </p:sp>
      <p:sp>
        <p:nvSpPr>
          <p:cNvPr id="2" name="Metin kutusu 1"/>
          <p:cNvSpPr txBox="1"/>
          <p:nvPr/>
        </p:nvSpPr>
        <p:spPr>
          <a:xfrm>
            <a:off x="1655556" y="4575266"/>
            <a:ext cx="9745052" cy="1077218"/>
          </a:xfrm>
          <a:prstGeom prst="rect">
            <a:avLst/>
          </a:prstGeom>
          <a:noFill/>
        </p:spPr>
        <p:txBody>
          <a:bodyPr wrap="square" rtlCol="0">
            <a:spAutoFit/>
          </a:bodyPr>
          <a:lstStyle/>
          <a:p>
            <a:pPr algn="ctr"/>
            <a:r>
              <a:rPr lang="tr-TR" sz="3200" b="1" spc="600" dirty="0">
                <a:solidFill>
                  <a:schemeClr val="tx2"/>
                </a:solidFill>
                <a:effectLst>
                  <a:outerShdw blurRad="31750" dist="25400" dir="5400000" algn="tl" rotWithShape="0">
                    <a:srgbClr val="000000">
                      <a:alpha val="25000"/>
                    </a:srgbClr>
                  </a:outerShdw>
                </a:effectLst>
                <a:latin typeface="+mj-lt"/>
                <a:ea typeface="+mj-ea"/>
                <a:cs typeface="Calibri" pitchFamily="34" charset="0"/>
              </a:rPr>
              <a:t>Otel Lokanta İkram Hizmetleri Bölümü</a:t>
            </a:r>
          </a:p>
        </p:txBody>
      </p:sp>
    </p:spTree>
    <p:extLst>
      <p:ext uri="{BB962C8B-B14F-4D97-AF65-F5344CB8AC3E}">
        <p14:creationId xmlns:p14="http://schemas.microsoft.com/office/powerpoint/2010/main" val="2176922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727528437"/>
              </p:ext>
            </p:extLst>
          </p:nvPr>
        </p:nvGraphicFramePr>
        <p:xfrm>
          <a:off x="266700" y="300896"/>
          <a:ext cx="10515600" cy="2785203"/>
        </p:xfrm>
        <a:graphic>
          <a:graphicData uri="http://schemas.openxmlformats.org/drawingml/2006/table">
            <a:tbl>
              <a:tblPr firstRow="1" firstCol="1" bandRow="1">
                <a:tableStyleId>{5C22544A-7EE6-4342-B048-85BDC9FD1C3A}</a:tableStyleId>
              </a:tblPr>
              <a:tblGrid>
                <a:gridCol w="116840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1168400">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gridCol w="1168400">
                  <a:extLst>
                    <a:ext uri="{9D8B030D-6E8A-4147-A177-3AD203B41FA5}">
                      <a16:colId xmlns:a16="http://schemas.microsoft.com/office/drawing/2014/main" val="20004"/>
                    </a:ext>
                  </a:extLst>
                </a:gridCol>
                <a:gridCol w="1168400">
                  <a:extLst>
                    <a:ext uri="{9D8B030D-6E8A-4147-A177-3AD203B41FA5}">
                      <a16:colId xmlns:a16="http://schemas.microsoft.com/office/drawing/2014/main" val="20005"/>
                    </a:ext>
                  </a:extLst>
                </a:gridCol>
                <a:gridCol w="1168400">
                  <a:extLst>
                    <a:ext uri="{9D8B030D-6E8A-4147-A177-3AD203B41FA5}">
                      <a16:colId xmlns:a16="http://schemas.microsoft.com/office/drawing/2014/main" val="20006"/>
                    </a:ext>
                  </a:extLst>
                </a:gridCol>
                <a:gridCol w="1168400">
                  <a:extLst>
                    <a:ext uri="{9D8B030D-6E8A-4147-A177-3AD203B41FA5}">
                      <a16:colId xmlns:a16="http://schemas.microsoft.com/office/drawing/2014/main" val="20007"/>
                    </a:ext>
                  </a:extLst>
                </a:gridCol>
                <a:gridCol w="1168400">
                  <a:extLst>
                    <a:ext uri="{9D8B030D-6E8A-4147-A177-3AD203B41FA5}">
                      <a16:colId xmlns:a16="http://schemas.microsoft.com/office/drawing/2014/main" val="20008"/>
                    </a:ext>
                  </a:extLst>
                </a:gridCol>
              </a:tblGrid>
              <a:tr h="408415">
                <a:tc gridSpan="9">
                  <a:txBody>
                    <a:bodyPr/>
                    <a:lstStyle/>
                    <a:p>
                      <a:pPr algn="ctr">
                        <a:lnSpc>
                          <a:spcPct val="107000"/>
                        </a:lnSpc>
                        <a:spcAft>
                          <a:spcPts val="0"/>
                        </a:spcAft>
                      </a:pPr>
                      <a:r>
                        <a:rPr lang="tr-TR" sz="550" dirty="0">
                          <a:effectLst/>
                        </a:rPr>
                        <a:t>MUĞLA SITKI KOÇMAN ÜNİVERSİTESİ</a:t>
                      </a:r>
                      <a:endParaRPr lang="tr-TR" sz="1100" dirty="0">
                        <a:effectLst/>
                      </a:endParaRPr>
                    </a:p>
                    <a:p>
                      <a:pPr algn="ctr">
                        <a:lnSpc>
                          <a:spcPct val="107000"/>
                        </a:lnSpc>
                        <a:spcAft>
                          <a:spcPts val="0"/>
                        </a:spcAft>
                      </a:pPr>
                      <a:r>
                        <a:rPr lang="tr-TR" sz="550" dirty="0">
                          <a:effectLst/>
                        </a:rPr>
                        <a:t>…………… MESLEK YÜKSEKOKULU</a:t>
                      </a:r>
                      <a:endParaRPr lang="tr-TR" sz="1100" dirty="0">
                        <a:effectLst/>
                      </a:endParaRPr>
                    </a:p>
                    <a:p>
                      <a:pPr algn="ctr">
                        <a:lnSpc>
                          <a:spcPct val="107000"/>
                        </a:lnSpc>
                        <a:spcAft>
                          <a:spcPts val="0"/>
                        </a:spcAft>
                      </a:pPr>
                      <a:r>
                        <a:rPr lang="tr-TR" sz="550" dirty="0">
                          <a:effectLst/>
                        </a:rPr>
                        <a:t>OTEL LOKANTA VE İKRAM HİZMETLERİ BÖLÜMÜ</a:t>
                      </a:r>
                      <a:endParaRPr lang="tr-TR" sz="1100" dirty="0">
                        <a:effectLst/>
                      </a:endParaRPr>
                    </a:p>
                    <a:p>
                      <a:pPr algn="ctr">
                        <a:lnSpc>
                          <a:spcPct val="107000"/>
                        </a:lnSpc>
                        <a:spcAft>
                          <a:spcPts val="0"/>
                        </a:spcAft>
                      </a:pPr>
                      <a:r>
                        <a:rPr lang="tr-TR" sz="550" dirty="0">
                          <a:effectLst/>
                        </a:rPr>
                        <a:t>TURİZM VE OTELİŞLETMECİLİĞİ PROGRAMI</a:t>
                      </a:r>
                      <a:endParaRPr lang="tr-TR" sz="1100" dirty="0">
                        <a:effectLst/>
                        <a:latin typeface="Calibri"/>
                        <a:ea typeface="Calibri"/>
                        <a:cs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98649">
                <a:tc gridSpan="2">
                  <a:txBody>
                    <a:bodyPr/>
                    <a:lstStyle/>
                    <a:p>
                      <a:pPr algn="l">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tc>
                <a:tc hMerge="1">
                  <a:txBody>
                    <a:bodyPr/>
                    <a:lstStyle/>
                    <a:p>
                      <a:endParaRPr lang="tr-TR"/>
                    </a:p>
                  </a:txBody>
                  <a:tcPr/>
                </a:tc>
                <a:tc>
                  <a:txBody>
                    <a:bodyPr/>
                    <a:lstStyle/>
                    <a:p>
                      <a:pPr algn="ctr">
                        <a:lnSpc>
                          <a:spcPct val="107000"/>
                        </a:lnSpc>
                        <a:spcAft>
                          <a:spcPts val="0"/>
                        </a:spcAft>
                      </a:pPr>
                      <a:r>
                        <a:rPr lang="tr-TR" sz="550">
                          <a:effectLst/>
                        </a:rPr>
                        <a:t>1. SINIF / 1. DÖNEM/GÜZ</a:t>
                      </a:r>
                      <a:endParaRPr lang="tr-TR" sz="1100">
                        <a:effectLst/>
                        <a:latin typeface="Calibri"/>
                        <a:ea typeface="Calibri"/>
                        <a:cs typeface="Times New Roman"/>
                      </a:endParaRPr>
                    </a:p>
                  </a:txBody>
                  <a:tcPr marL="68580" marR="68580" marT="0" marB="0"/>
                </a:tc>
                <a:tc gridSpan="6">
                  <a:txBody>
                    <a:bodyPr/>
                    <a:lstStyle/>
                    <a:p>
                      <a:pPr algn="l">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201904">
                <a:tc>
                  <a:txBody>
                    <a:bodyPr/>
                    <a:lstStyle/>
                    <a:p>
                      <a:pPr algn="l">
                        <a:lnSpc>
                          <a:spcPct val="107000"/>
                        </a:lnSpc>
                        <a:spcAft>
                          <a:spcPts val="0"/>
                        </a:spcAft>
                      </a:pPr>
                      <a:r>
                        <a:rPr lang="tr-TR" sz="550">
                          <a:effectLst/>
                        </a:rPr>
                        <a:t>YY</a:t>
                      </a:r>
                      <a:endParaRPr lang="tr-TR" sz="1100">
                        <a:effectLst/>
                        <a:latin typeface="Calibri"/>
                        <a:ea typeface="Calibri"/>
                        <a:cs typeface="Times New Roman"/>
                      </a:endParaRPr>
                    </a:p>
                  </a:txBody>
                  <a:tcPr marL="68580" marR="68580" marT="0" marB="0"/>
                </a:tc>
                <a:tc>
                  <a:txBody>
                    <a:bodyPr/>
                    <a:lstStyle/>
                    <a:p>
                      <a:pPr marL="24765" algn="l">
                        <a:lnSpc>
                          <a:spcPct val="107000"/>
                        </a:lnSpc>
                        <a:spcAft>
                          <a:spcPts val="0"/>
                        </a:spcAft>
                      </a:pPr>
                      <a:r>
                        <a:rPr lang="tr-TR" sz="550">
                          <a:effectLst/>
                        </a:rPr>
                        <a:t>DERS KODU</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DERSİN ADI</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TÜRÜ</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U</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L</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DERS</a:t>
                      </a:r>
                      <a:endParaRPr lang="tr-TR" sz="1100">
                        <a:effectLst/>
                      </a:endParaRPr>
                    </a:p>
                    <a:p>
                      <a:pPr algn="l">
                        <a:lnSpc>
                          <a:spcPct val="107000"/>
                        </a:lnSpc>
                        <a:spcAft>
                          <a:spcPts val="0"/>
                        </a:spcAft>
                      </a:pPr>
                      <a:r>
                        <a:rPr lang="tr-TR" sz="550">
                          <a:effectLst/>
                        </a:rPr>
                        <a:t>SAATİ</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AKTS</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YDB 1801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İNGİLİZCE 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YDB 1803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ALMANCA 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YDB 1805</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FRANSIZCA 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5"/>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TDB 1801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TÜRK DİLİ 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6"/>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BİP  1801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BİLGİ İLETİŞİM TEKNOLOJİLERİ 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7"/>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1011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ÖN BÜRO UYGULAMALARI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8"/>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1013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KAT HİZMETLERİ YÖNETİMİ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9"/>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1005</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GENEL TURİZM</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0"/>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1015</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YİYECEK-İÇECEK SERVİSİ 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5</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5</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1"/>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1017</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OTEL İŞLETMECİLİĞİ </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2"/>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1019</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MESLEKİ YAB. DİL I (İngilizce)*</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3"/>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1021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MESLEKİ YAB. DİL I (Almanca)*</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4"/>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1023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MESLEKİ YAB. DİL I (Rusça)*</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5"/>
                  </a:ext>
                </a:extLst>
              </a:tr>
              <a:tr h="201904">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1505</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TURİZMDE DİJİTAL OKUR-YAZARLIK**</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dirty="0">
                          <a:effectLst/>
                        </a:rPr>
                        <a:t>0</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6"/>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1509</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KARİYER PLANLAMA**</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7"/>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İŞY 1837</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İŞLETME YÖNETİMİ**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8"/>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1507</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GENEL MUHASEBE**</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9"/>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1503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MESLEKİ MATEMATİK**</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20"/>
                  </a:ext>
                </a:extLst>
              </a:tr>
              <a:tr h="98649">
                <a:tc>
                  <a:txBody>
                    <a:bodyPr/>
                    <a:lstStyle/>
                    <a:p>
                      <a:pPr algn="l">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BÖLÜM DIŞI SEÇMELİ***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21"/>
                  </a:ext>
                </a:extLst>
              </a:tr>
              <a:tr h="98649">
                <a:tc>
                  <a:txBody>
                    <a:bodyPr/>
                    <a:lstStyle/>
                    <a:p>
                      <a:pPr algn="l">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TOPLAM</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dirty="0">
                          <a:effectLst/>
                        </a:rPr>
                        <a:t>30</a:t>
                      </a:r>
                      <a:endParaRPr lang="tr-TR"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22"/>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36687052"/>
              </p:ext>
            </p:extLst>
          </p:nvPr>
        </p:nvGraphicFramePr>
        <p:xfrm>
          <a:off x="280029" y="3149038"/>
          <a:ext cx="10529482" cy="3202775"/>
        </p:xfrm>
        <a:graphic>
          <a:graphicData uri="http://schemas.openxmlformats.org/drawingml/2006/table">
            <a:tbl>
              <a:tblPr firstRow="1" firstCol="1" bandRow="1">
                <a:tableStyleId>{5C22544A-7EE6-4342-B048-85BDC9FD1C3A}</a:tableStyleId>
              </a:tblPr>
              <a:tblGrid>
                <a:gridCol w="1403709">
                  <a:extLst>
                    <a:ext uri="{9D8B030D-6E8A-4147-A177-3AD203B41FA5}">
                      <a16:colId xmlns:a16="http://schemas.microsoft.com/office/drawing/2014/main" val="20000"/>
                    </a:ext>
                  </a:extLst>
                </a:gridCol>
                <a:gridCol w="1403709">
                  <a:extLst>
                    <a:ext uri="{9D8B030D-6E8A-4147-A177-3AD203B41FA5}">
                      <a16:colId xmlns:a16="http://schemas.microsoft.com/office/drawing/2014/main" val="20001"/>
                    </a:ext>
                  </a:extLst>
                </a:gridCol>
                <a:gridCol w="1403709">
                  <a:extLst>
                    <a:ext uri="{9D8B030D-6E8A-4147-A177-3AD203B41FA5}">
                      <a16:colId xmlns:a16="http://schemas.microsoft.com/office/drawing/2014/main" val="20002"/>
                    </a:ext>
                  </a:extLst>
                </a:gridCol>
                <a:gridCol w="1403709">
                  <a:extLst>
                    <a:ext uri="{9D8B030D-6E8A-4147-A177-3AD203B41FA5}">
                      <a16:colId xmlns:a16="http://schemas.microsoft.com/office/drawing/2014/main" val="20003"/>
                    </a:ext>
                  </a:extLst>
                </a:gridCol>
                <a:gridCol w="250332">
                  <a:extLst>
                    <a:ext uri="{9D8B030D-6E8A-4147-A177-3AD203B41FA5}">
                      <a16:colId xmlns:a16="http://schemas.microsoft.com/office/drawing/2014/main" val="20004"/>
                    </a:ext>
                  </a:extLst>
                </a:gridCol>
                <a:gridCol w="453187">
                  <a:extLst>
                    <a:ext uri="{9D8B030D-6E8A-4147-A177-3AD203B41FA5}">
                      <a16:colId xmlns:a16="http://schemas.microsoft.com/office/drawing/2014/main" val="20005"/>
                    </a:ext>
                  </a:extLst>
                </a:gridCol>
                <a:gridCol w="1403709">
                  <a:extLst>
                    <a:ext uri="{9D8B030D-6E8A-4147-A177-3AD203B41FA5}">
                      <a16:colId xmlns:a16="http://schemas.microsoft.com/office/drawing/2014/main" val="20006"/>
                    </a:ext>
                  </a:extLst>
                </a:gridCol>
                <a:gridCol w="1403709">
                  <a:extLst>
                    <a:ext uri="{9D8B030D-6E8A-4147-A177-3AD203B41FA5}">
                      <a16:colId xmlns:a16="http://schemas.microsoft.com/office/drawing/2014/main" val="20007"/>
                    </a:ext>
                  </a:extLst>
                </a:gridCol>
                <a:gridCol w="1403709">
                  <a:extLst>
                    <a:ext uri="{9D8B030D-6E8A-4147-A177-3AD203B41FA5}">
                      <a16:colId xmlns:a16="http://schemas.microsoft.com/office/drawing/2014/main" val="20008"/>
                    </a:ext>
                  </a:extLst>
                </a:gridCol>
              </a:tblGrid>
              <a:tr h="159025">
                <a:tc gridSpan="2">
                  <a:txBody>
                    <a:bodyPr/>
                    <a:lstStyle/>
                    <a:p>
                      <a:pPr algn="l">
                        <a:lnSpc>
                          <a:spcPct val="107000"/>
                        </a:lnSpc>
                        <a:spcAft>
                          <a:spcPts val="0"/>
                        </a:spcAft>
                      </a:pPr>
                      <a:r>
                        <a:rPr lang="tr-TR" sz="550" dirty="0">
                          <a:effectLst/>
                        </a:rPr>
                        <a:t> </a:t>
                      </a:r>
                      <a:endParaRPr lang="tr-TR" sz="1100" dirty="0">
                        <a:effectLst/>
                        <a:latin typeface="Calibri"/>
                        <a:ea typeface="Calibri"/>
                        <a:cs typeface="Times New Roman"/>
                      </a:endParaRPr>
                    </a:p>
                  </a:txBody>
                  <a:tcPr marL="68580" marR="68580" marT="0" marB="0"/>
                </a:tc>
                <a:tc hMerge="1">
                  <a:txBody>
                    <a:bodyPr/>
                    <a:lstStyle/>
                    <a:p>
                      <a:endParaRPr lang="tr-TR"/>
                    </a:p>
                  </a:txBody>
                  <a:tcPr/>
                </a:tc>
                <a:tc>
                  <a:txBody>
                    <a:bodyPr/>
                    <a:lstStyle/>
                    <a:p>
                      <a:pPr algn="ctr">
                        <a:lnSpc>
                          <a:spcPct val="107000"/>
                        </a:lnSpc>
                        <a:spcAft>
                          <a:spcPts val="0"/>
                        </a:spcAft>
                      </a:pPr>
                      <a:r>
                        <a:rPr lang="tr-TR" sz="550">
                          <a:effectLst/>
                        </a:rPr>
                        <a:t>1. SINIF / 2. DÖNEM/BAHAR</a:t>
                      </a:r>
                      <a:endParaRPr lang="tr-TR" sz="1100">
                        <a:effectLst/>
                        <a:latin typeface="Calibri"/>
                        <a:ea typeface="Calibri"/>
                        <a:cs typeface="Times New Roman"/>
                      </a:endParaRPr>
                    </a:p>
                  </a:txBody>
                  <a:tcPr marL="68580" marR="68580" marT="0" marB="0" anchor="b"/>
                </a:tc>
                <a:tc gridSpan="6">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59025">
                <a:tc>
                  <a:txBody>
                    <a:bodyPr/>
                    <a:lstStyle/>
                    <a:p>
                      <a:pPr algn="l">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YDB 1802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İNGİLİZCE II*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159025">
                <a:tc>
                  <a:txBody>
                    <a:bodyPr/>
                    <a:lstStyle/>
                    <a:p>
                      <a:pPr algn="l">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YDB 1804</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ALMANCA II*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159025">
                <a:tc>
                  <a:txBody>
                    <a:bodyPr/>
                    <a:lstStyle/>
                    <a:p>
                      <a:pPr algn="l">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YDB 1806</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FRANSIZCA II*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159025">
                <a:tc>
                  <a:txBody>
                    <a:bodyPr/>
                    <a:lstStyle/>
                    <a:p>
                      <a:pPr algn="l">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TDB 1802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TÜRK DİLİ II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r h="159025">
                <a:tc>
                  <a:txBody>
                    <a:bodyPr/>
                    <a:lstStyle/>
                    <a:p>
                      <a:pPr algn="l">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1012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YİYECEK-İÇECEK SERVİSİ II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5</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5</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5"/>
                  </a:ext>
                </a:extLst>
              </a:tr>
              <a:tr h="159025">
                <a:tc>
                  <a:txBody>
                    <a:bodyPr/>
                    <a:lstStyle/>
                    <a:p>
                      <a:pPr algn="l">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1014</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ÖN BÜRO YÖNETİMİ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4</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6"/>
                  </a:ext>
                </a:extLst>
              </a:tr>
              <a:tr h="159025">
                <a:tc>
                  <a:txBody>
                    <a:bodyPr/>
                    <a:lstStyle/>
                    <a:p>
                      <a:pPr algn="l">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1016</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MESLEKİ YAB. DİL II (İngilizce)*</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7"/>
                  </a:ext>
                </a:extLst>
              </a:tr>
              <a:tr h="159025">
                <a:tc>
                  <a:txBody>
                    <a:bodyPr/>
                    <a:lstStyle/>
                    <a:p>
                      <a:pPr algn="l">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1018</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MESLEKİ YAB. DİL II (Almanca)*</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8"/>
                  </a:ext>
                </a:extLst>
              </a:tr>
              <a:tr h="159025">
                <a:tc>
                  <a:txBody>
                    <a:bodyPr/>
                    <a:lstStyle/>
                    <a:p>
                      <a:pPr algn="l">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1020</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MESLEKİ YAB. DİL II (Rusça)*</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9"/>
                  </a:ext>
                </a:extLst>
              </a:tr>
              <a:tr h="159025">
                <a:tc>
                  <a:txBody>
                    <a:bodyPr/>
                    <a:lstStyle/>
                    <a:p>
                      <a:pPr algn="l">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1022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MESLEK STAJI (40 İş Günü)</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8</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0"/>
                  </a:ext>
                </a:extLst>
              </a:tr>
              <a:tr h="159025">
                <a:tc>
                  <a:txBody>
                    <a:bodyPr/>
                    <a:lstStyle/>
                    <a:p>
                      <a:pPr algn="l">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İŞG 1902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İŞ SAĞLIĞI VE GÜVENLİĞİ **</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1"/>
                  </a:ext>
                </a:extLst>
              </a:tr>
              <a:tr h="325475">
                <a:tc>
                  <a:txBody>
                    <a:bodyPr/>
                    <a:lstStyle/>
                    <a:p>
                      <a:pPr algn="l">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BİP 1802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BİLGİ İLETİŞİM TEKNOLOJİLERİ II**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2"/>
                  </a:ext>
                </a:extLst>
              </a:tr>
              <a:tr h="325475">
                <a:tc>
                  <a:txBody>
                    <a:bodyPr/>
                    <a:lstStyle/>
                    <a:p>
                      <a:pPr algn="l">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1508</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KAT HİZMETLERİ UYGULAMALARI**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3"/>
                  </a:ext>
                </a:extLst>
              </a:tr>
              <a:tr h="325475">
                <a:tc>
                  <a:txBody>
                    <a:bodyPr/>
                    <a:lstStyle/>
                    <a:p>
                      <a:pPr algn="l">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AŞÇ 1904</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GASTRONOMİ VE YİYECEK TARİHİ**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4"/>
                  </a:ext>
                </a:extLst>
              </a:tr>
              <a:tr h="159025">
                <a:tc>
                  <a:txBody>
                    <a:bodyPr/>
                    <a:lstStyle/>
                    <a:p>
                      <a:pPr algn="l">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AŞÇ 1902</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TEMEL MUTFAK BİLGİSİ**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5"/>
                  </a:ext>
                </a:extLst>
              </a:tr>
              <a:tr h="159025">
                <a:tc>
                  <a:txBody>
                    <a:bodyPr/>
                    <a:lstStyle/>
                    <a:p>
                      <a:pPr algn="l">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BÖLÜM DIŞI SEÇMELİ***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dirty="0">
                          <a:effectLst/>
                        </a:rPr>
                        <a:t>3</a:t>
                      </a:r>
                      <a:endParaRPr lang="tr-TR"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6"/>
                  </a:ext>
                </a:extLst>
              </a:tr>
            </a:tbl>
          </a:graphicData>
        </a:graphic>
      </p:graphicFrame>
      <p:sp>
        <p:nvSpPr>
          <p:cNvPr id="2" name="Dikdörtgen 1">
            <a:extLst>
              <a:ext uri="{FF2B5EF4-FFF2-40B4-BE49-F238E27FC236}">
                <a16:creationId xmlns:a16="http://schemas.microsoft.com/office/drawing/2014/main" id="{50DCDAD6-6740-46B7-BBF5-D9BFF2B53533}"/>
              </a:ext>
            </a:extLst>
          </p:cNvPr>
          <p:cNvSpPr/>
          <p:nvPr/>
        </p:nvSpPr>
        <p:spPr>
          <a:xfrm>
            <a:off x="6261631" y="6351813"/>
            <a:ext cx="3259226" cy="369332"/>
          </a:xfrm>
          <a:prstGeom prst="rect">
            <a:avLst/>
          </a:prstGeom>
        </p:spPr>
        <p:txBody>
          <a:bodyPr wrap="none">
            <a:spAutoFit/>
          </a:bodyPr>
          <a:lstStyle/>
          <a:p>
            <a:r>
              <a:rPr lang="tr-TR" dirty="0"/>
              <a:t>Otel Lokanta Ve İkram Hizmetleri</a:t>
            </a:r>
          </a:p>
        </p:txBody>
      </p:sp>
      <p:sp>
        <p:nvSpPr>
          <p:cNvPr id="6" name="Dikdörtgen 5">
            <a:extLst>
              <a:ext uri="{FF2B5EF4-FFF2-40B4-BE49-F238E27FC236}">
                <a16:creationId xmlns:a16="http://schemas.microsoft.com/office/drawing/2014/main" id="{5D6AB91A-A9E1-4882-8B9D-ED29DBBDD461}"/>
              </a:ext>
            </a:extLst>
          </p:cNvPr>
          <p:cNvSpPr/>
          <p:nvPr/>
        </p:nvSpPr>
        <p:spPr>
          <a:xfrm>
            <a:off x="8212822" y="6409189"/>
            <a:ext cx="3061982" cy="34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5663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603245772"/>
              </p:ext>
            </p:extLst>
          </p:nvPr>
        </p:nvGraphicFramePr>
        <p:xfrm>
          <a:off x="176893" y="0"/>
          <a:ext cx="10714266" cy="2854846"/>
        </p:xfrm>
        <a:graphic>
          <a:graphicData uri="http://schemas.openxmlformats.org/drawingml/2006/table">
            <a:tbl>
              <a:tblPr firstRow="1" firstCol="1" bandRow="1">
                <a:tableStyleId>{5C22544A-7EE6-4342-B048-85BDC9FD1C3A}</a:tableStyleId>
              </a:tblPr>
              <a:tblGrid>
                <a:gridCol w="1190474">
                  <a:extLst>
                    <a:ext uri="{9D8B030D-6E8A-4147-A177-3AD203B41FA5}">
                      <a16:colId xmlns:a16="http://schemas.microsoft.com/office/drawing/2014/main" val="20000"/>
                    </a:ext>
                  </a:extLst>
                </a:gridCol>
                <a:gridCol w="1190474">
                  <a:extLst>
                    <a:ext uri="{9D8B030D-6E8A-4147-A177-3AD203B41FA5}">
                      <a16:colId xmlns:a16="http://schemas.microsoft.com/office/drawing/2014/main" val="20001"/>
                    </a:ext>
                  </a:extLst>
                </a:gridCol>
                <a:gridCol w="1190474">
                  <a:extLst>
                    <a:ext uri="{9D8B030D-6E8A-4147-A177-3AD203B41FA5}">
                      <a16:colId xmlns:a16="http://schemas.microsoft.com/office/drawing/2014/main" val="20002"/>
                    </a:ext>
                  </a:extLst>
                </a:gridCol>
                <a:gridCol w="1190474">
                  <a:extLst>
                    <a:ext uri="{9D8B030D-6E8A-4147-A177-3AD203B41FA5}">
                      <a16:colId xmlns:a16="http://schemas.microsoft.com/office/drawing/2014/main" val="20003"/>
                    </a:ext>
                  </a:extLst>
                </a:gridCol>
                <a:gridCol w="1190474">
                  <a:extLst>
                    <a:ext uri="{9D8B030D-6E8A-4147-A177-3AD203B41FA5}">
                      <a16:colId xmlns:a16="http://schemas.microsoft.com/office/drawing/2014/main" val="20004"/>
                    </a:ext>
                  </a:extLst>
                </a:gridCol>
                <a:gridCol w="1190474">
                  <a:extLst>
                    <a:ext uri="{9D8B030D-6E8A-4147-A177-3AD203B41FA5}">
                      <a16:colId xmlns:a16="http://schemas.microsoft.com/office/drawing/2014/main" val="20005"/>
                    </a:ext>
                  </a:extLst>
                </a:gridCol>
                <a:gridCol w="1190474">
                  <a:extLst>
                    <a:ext uri="{9D8B030D-6E8A-4147-A177-3AD203B41FA5}">
                      <a16:colId xmlns:a16="http://schemas.microsoft.com/office/drawing/2014/main" val="20006"/>
                    </a:ext>
                  </a:extLst>
                </a:gridCol>
                <a:gridCol w="1190474">
                  <a:extLst>
                    <a:ext uri="{9D8B030D-6E8A-4147-A177-3AD203B41FA5}">
                      <a16:colId xmlns:a16="http://schemas.microsoft.com/office/drawing/2014/main" val="20007"/>
                    </a:ext>
                  </a:extLst>
                </a:gridCol>
                <a:gridCol w="1190474">
                  <a:extLst>
                    <a:ext uri="{9D8B030D-6E8A-4147-A177-3AD203B41FA5}">
                      <a16:colId xmlns:a16="http://schemas.microsoft.com/office/drawing/2014/main" val="20008"/>
                    </a:ext>
                  </a:extLst>
                </a:gridCol>
              </a:tblGrid>
              <a:tr h="79650">
                <a:tc>
                  <a:txBody>
                    <a:bodyPr/>
                    <a:lstStyle/>
                    <a:p>
                      <a:pPr algn="l">
                        <a:lnSpc>
                          <a:spcPct val="107000"/>
                        </a:lnSpc>
                        <a:spcAft>
                          <a:spcPts val="0"/>
                        </a:spcAft>
                      </a:pPr>
                      <a:r>
                        <a:rPr lang="tr-TR" sz="550" dirty="0">
                          <a:effectLst/>
                        </a:rPr>
                        <a:t>3</a:t>
                      </a:r>
                      <a:endParaRPr lang="tr-TR" sz="1100" dirty="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ATB 2801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ATATÜRK İLKELERİ VE İNK. TARİHİ 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0"/>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2015</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MESLEKİ YAB. DİL III(İngilizce)*</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2017</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MESLEKİ YAB. DİL III(Almanca)*</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2019</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MESLEKİ YAB. DİL III(Rusça)*</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2013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TURİZM EKONOMİSİ</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PZR 2829</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TURİZM PAZARLAMASI</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Z</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4</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5"/>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2535</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TURİZM SOSYOLOJİSİ**</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6"/>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2515</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TURİZM VE ÇEVRE**</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7"/>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2525</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KONAKLAMA İŞL. MUHASEBESİ**</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8"/>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2513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TÜRKİYE TURİZM COĞRAFYASI**</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9"/>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2519</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KALİTE YÖNETİM SİSTEMLERİ**</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0"/>
                  </a:ext>
                </a:extLst>
              </a:tr>
              <a:tr h="163019">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2521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ARAŞTIRMA YÖNTEM VE TEKNİKLERİ**</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1"/>
                  </a:ext>
                </a:extLst>
              </a:tr>
              <a:tr h="154465">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2527</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TURİZM İŞL. MERKEZİ REZERVASYON SİSTEMLERİ**</a:t>
                      </a:r>
                      <a:endParaRPr lang="tr-TR"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4</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6</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2"/>
                  </a:ext>
                </a:extLst>
              </a:tr>
              <a:tr h="154465">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2529</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ÖN BÜRO PAKET PROGRAM UYGULAMALARI I**</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4</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6</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3"/>
                  </a:ext>
                </a:extLst>
              </a:tr>
              <a:tr h="163019">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2531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YİYECEK-İÇECEK PAKET PROGRAM UYGULAMALARI I**</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4</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6</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4"/>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2533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MİSAFİR İLİŞKİLERİ**</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5"/>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2517</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TURİZM MESLEK ETİĞİ**</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6"/>
                  </a:ext>
                </a:extLst>
              </a:tr>
              <a:tr h="163019">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2537</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ZİYAFET VE İKRAM HİZMETLERİ YÖNETİMİ**</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7"/>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2539</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KIRSAL TURİZM**</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8"/>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2541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EKO TURİZM**</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19"/>
                  </a:ext>
                </a:extLst>
              </a:tr>
              <a:tr h="163019">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2543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TURİZMDE ÇAĞDAŞ SEÇME KONULAR</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20"/>
                  </a:ext>
                </a:extLst>
              </a:tr>
              <a:tr h="163019">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2523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TURİZM İŞLETMELERİNDE GELİR YÖNETİMİ</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21"/>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2547</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TURİZMDE EĞLENCE YÖNETİMİ</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22"/>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2545</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HİJYEN VE SANİTASYON **</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23"/>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TOİ 2511</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dirty="0">
                          <a:effectLst/>
                        </a:rPr>
                        <a:t>MENÜ PLANLAMA**</a:t>
                      </a:r>
                      <a:endParaRPr lang="tr-TR"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2</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1</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0</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24"/>
                  </a:ext>
                </a:extLst>
              </a:tr>
              <a:tr h="79650">
                <a:tc>
                  <a:txBody>
                    <a:bodyPr/>
                    <a:lstStyle/>
                    <a:p>
                      <a:pPr algn="l">
                        <a:lnSpc>
                          <a:spcPct val="107000"/>
                        </a:lnSpc>
                        <a:spcAft>
                          <a:spcPts val="0"/>
                        </a:spcAft>
                      </a:pPr>
                      <a:r>
                        <a:rPr lang="tr-TR" sz="550">
                          <a:effectLst/>
                        </a:rPr>
                        <a:t>3</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tc>
                <a:tc>
                  <a:txBody>
                    <a:bodyPr/>
                    <a:lstStyle/>
                    <a:p>
                      <a:pPr algn="l">
                        <a:lnSpc>
                          <a:spcPct val="107000"/>
                        </a:lnSpc>
                        <a:spcAft>
                          <a:spcPts val="0"/>
                        </a:spcAft>
                      </a:pPr>
                      <a:r>
                        <a:rPr lang="tr-TR" sz="550">
                          <a:effectLst/>
                        </a:rPr>
                        <a:t> BÖLÜM DIŞI SEÇMELİ***</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S</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tr-TR" sz="550">
                          <a:effectLst/>
                        </a:rPr>
                        <a:t> </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550" dirty="0">
                          <a:effectLst/>
                        </a:rPr>
                        <a:t>3</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25"/>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16361548"/>
              </p:ext>
            </p:extLst>
          </p:nvPr>
        </p:nvGraphicFramePr>
        <p:xfrm>
          <a:off x="204109" y="2979967"/>
          <a:ext cx="10944864" cy="3731075"/>
        </p:xfrm>
        <a:graphic>
          <a:graphicData uri="http://schemas.openxmlformats.org/drawingml/2006/table">
            <a:tbl>
              <a:tblPr firstRow="1" firstCol="1" bandRow="1">
                <a:tableStyleId>{5C22544A-7EE6-4342-B048-85BDC9FD1C3A}</a:tableStyleId>
              </a:tblPr>
              <a:tblGrid>
                <a:gridCol w="1216096">
                  <a:extLst>
                    <a:ext uri="{9D8B030D-6E8A-4147-A177-3AD203B41FA5}">
                      <a16:colId xmlns:a16="http://schemas.microsoft.com/office/drawing/2014/main" val="20000"/>
                    </a:ext>
                  </a:extLst>
                </a:gridCol>
                <a:gridCol w="1216096">
                  <a:extLst>
                    <a:ext uri="{9D8B030D-6E8A-4147-A177-3AD203B41FA5}">
                      <a16:colId xmlns:a16="http://schemas.microsoft.com/office/drawing/2014/main" val="20001"/>
                    </a:ext>
                  </a:extLst>
                </a:gridCol>
                <a:gridCol w="1216096">
                  <a:extLst>
                    <a:ext uri="{9D8B030D-6E8A-4147-A177-3AD203B41FA5}">
                      <a16:colId xmlns:a16="http://schemas.microsoft.com/office/drawing/2014/main" val="20002"/>
                    </a:ext>
                  </a:extLst>
                </a:gridCol>
                <a:gridCol w="1216096">
                  <a:extLst>
                    <a:ext uri="{9D8B030D-6E8A-4147-A177-3AD203B41FA5}">
                      <a16:colId xmlns:a16="http://schemas.microsoft.com/office/drawing/2014/main" val="20003"/>
                    </a:ext>
                  </a:extLst>
                </a:gridCol>
                <a:gridCol w="1216096">
                  <a:extLst>
                    <a:ext uri="{9D8B030D-6E8A-4147-A177-3AD203B41FA5}">
                      <a16:colId xmlns:a16="http://schemas.microsoft.com/office/drawing/2014/main" val="20004"/>
                    </a:ext>
                  </a:extLst>
                </a:gridCol>
                <a:gridCol w="1216096">
                  <a:extLst>
                    <a:ext uri="{9D8B030D-6E8A-4147-A177-3AD203B41FA5}">
                      <a16:colId xmlns:a16="http://schemas.microsoft.com/office/drawing/2014/main" val="20005"/>
                    </a:ext>
                  </a:extLst>
                </a:gridCol>
                <a:gridCol w="1216096">
                  <a:extLst>
                    <a:ext uri="{9D8B030D-6E8A-4147-A177-3AD203B41FA5}">
                      <a16:colId xmlns:a16="http://schemas.microsoft.com/office/drawing/2014/main" val="20006"/>
                    </a:ext>
                  </a:extLst>
                </a:gridCol>
                <a:gridCol w="1216096">
                  <a:extLst>
                    <a:ext uri="{9D8B030D-6E8A-4147-A177-3AD203B41FA5}">
                      <a16:colId xmlns:a16="http://schemas.microsoft.com/office/drawing/2014/main" val="20007"/>
                    </a:ext>
                  </a:extLst>
                </a:gridCol>
                <a:gridCol w="1216096">
                  <a:extLst>
                    <a:ext uri="{9D8B030D-6E8A-4147-A177-3AD203B41FA5}">
                      <a16:colId xmlns:a16="http://schemas.microsoft.com/office/drawing/2014/main" val="20008"/>
                    </a:ext>
                  </a:extLst>
                </a:gridCol>
              </a:tblGrid>
              <a:tr h="87791">
                <a:tc gridSpan="2">
                  <a:txBody>
                    <a:bodyPr/>
                    <a:lstStyle/>
                    <a:p>
                      <a:pPr algn="l">
                        <a:lnSpc>
                          <a:spcPct val="107000"/>
                        </a:lnSpc>
                        <a:spcAft>
                          <a:spcPts val="0"/>
                        </a:spcAft>
                      </a:pPr>
                      <a:r>
                        <a:rPr lang="tr-TR" sz="500" dirty="0">
                          <a:effectLst/>
                        </a:rPr>
                        <a:t> </a:t>
                      </a:r>
                      <a:endParaRPr lang="tr-TR" sz="1000" dirty="0">
                        <a:effectLst/>
                        <a:latin typeface="Calibri"/>
                        <a:ea typeface="Calibri"/>
                        <a:cs typeface="Times New Roman"/>
                      </a:endParaRPr>
                    </a:p>
                  </a:txBody>
                  <a:tcPr marL="64004" marR="64004" marT="0" marB="0"/>
                </a:tc>
                <a:tc hMerge="1">
                  <a:txBody>
                    <a:bodyPr/>
                    <a:lstStyle/>
                    <a:p>
                      <a:endParaRPr lang="tr-TR"/>
                    </a:p>
                  </a:txBody>
                  <a:tcPr/>
                </a:tc>
                <a:tc>
                  <a:txBody>
                    <a:bodyPr/>
                    <a:lstStyle/>
                    <a:p>
                      <a:pPr algn="ctr">
                        <a:lnSpc>
                          <a:spcPct val="107000"/>
                        </a:lnSpc>
                        <a:spcAft>
                          <a:spcPts val="0"/>
                        </a:spcAft>
                      </a:pPr>
                      <a:r>
                        <a:rPr lang="tr-TR" sz="500">
                          <a:effectLst/>
                        </a:rPr>
                        <a:t>2. SINIF / 4. DÖNEM/BAHAR</a:t>
                      </a:r>
                      <a:endParaRPr lang="tr-TR" sz="1000">
                        <a:effectLst/>
                        <a:latin typeface="Calibri"/>
                        <a:ea typeface="Calibri"/>
                        <a:cs typeface="Times New Roman"/>
                      </a:endParaRPr>
                    </a:p>
                  </a:txBody>
                  <a:tcPr marL="64004" marR="64004" marT="0" marB="0" anchor="b"/>
                </a:tc>
                <a:tc gridSpan="6">
                  <a:txBody>
                    <a:bodyPr/>
                    <a:lstStyle/>
                    <a:p>
                      <a:pPr algn="ctr">
                        <a:lnSpc>
                          <a:spcPct val="107000"/>
                        </a:lnSpc>
                        <a:spcAft>
                          <a:spcPts val="0"/>
                        </a:spcAft>
                      </a:pPr>
                      <a:r>
                        <a:rPr lang="tr-TR" sz="500">
                          <a:effectLst/>
                        </a:rPr>
                        <a:t> </a:t>
                      </a:r>
                      <a:endParaRPr lang="tr-TR" sz="1000">
                        <a:effectLst/>
                        <a:latin typeface="Calibri"/>
                        <a:ea typeface="Calibri"/>
                        <a:cs typeface="Times New Roman"/>
                      </a:endParaRPr>
                    </a:p>
                  </a:txBody>
                  <a:tcPr marL="64004" marR="64004"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27304">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ATB 2802</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ATATÜRK İLKELERİ VE İNK. TARİHİ II</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Z</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01"/>
                  </a:ext>
                </a:extLst>
              </a:tr>
              <a:tr h="127304">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2012</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MESLEKİ YABANCI DİL IV(İngilizce)*</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Z</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02"/>
                  </a:ext>
                </a:extLst>
              </a:tr>
              <a:tr h="127304">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2014 </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MESLEKİ YABANCI DİL IV(Almanca)*</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Z</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03"/>
                  </a:ext>
                </a:extLst>
              </a:tr>
              <a:tr h="87791">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2016</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MESLEKİ YAB. DİL IV(Rusça)*</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Z</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04"/>
                  </a:ext>
                </a:extLst>
              </a:tr>
              <a:tr h="175584">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2018</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TUR OPERATÖRLÜĞÜ VE SEYAHAT ACENTACILIĞI</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Z</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05"/>
                  </a:ext>
                </a:extLst>
              </a:tr>
              <a:tr h="87791">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2020</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GİRİŞİMCİLİK</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Z</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1</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06"/>
                  </a:ext>
                </a:extLst>
              </a:tr>
              <a:tr h="87791">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2022</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İLETİŞİM</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Z</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07"/>
                  </a:ext>
                </a:extLst>
              </a:tr>
              <a:tr h="190955">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2522</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KONAKLAMA İŞLETMELERİNDE MALİYET ANALİZİ **</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08"/>
                  </a:ext>
                </a:extLst>
              </a:tr>
              <a:tr h="162251">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2524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BARDA İÇECEK HAZIRLAMA VE SERVİSİ**</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5</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6</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09"/>
                  </a:ext>
                </a:extLst>
              </a:tr>
              <a:tr h="127304">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2526</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DÜNYA TURİZM COĞRAFYASI**</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10"/>
                  </a:ext>
                </a:extLst>
              </a:tr>
              <a:tr h="175584">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2528</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dirty="0">
                          <a:effectLst/>
                        </a:rPr>
                        <a:t>ÖN BÜRO PAKET PROGRAM UYGULAMALARI II** </a:t>
                      </a:r>
                      <a:endParaRPr lang="tr-TR" sz="1000" dirty="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6</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11"/>
                  </a:ext>
                </a:extLst>
              </a:tr>
              <a:tr h="190955">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2530</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YİYECEK-İÇECEK PAKET PROGRAM UYGULAMALARI II**</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6</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12"/>
                  </a:ext>
                </a:extLst>
              </a:tr>
              <a:tr h="87791">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2532</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SÜRDÜRÜLEBİLİR TURİZM**</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13"/>
                  </a:ext>
                </a:extLst>
              </a:tr>
              <a:tr h="190955">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2520</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TURİZM İŞLETMELERİNDE İNSAN KAYNAKLARI YÖNETİMİ**</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14"/>
                  </a:ext>
                </a:extLst>
              </a:tr>
              <a:tr h="87791">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2534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YÖNLENDİRİLMİŞ ÇALIŞMA**</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1</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15"/>
                  </a:ext>
                </a:extLst>
              </a:tr>
              <a:tr h="127304">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2536</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TURİZMDE ÜLKELER VE KÜLTÜRLER**</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16"/>
                  </a:ext>
                </a:extLst>
              </a:tr>
              <a:tr h="87791">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2538</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KÜLTÜREL MİRAS TURİZMİ**</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17"/>
                  </a:ext>
                </a:extLst>
              </a:tr>
              <a:tr h="190955">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2540</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KONAKLAMA İŞLETMELERİNDE DENETİM VE LİDERLİK**</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18"/>
                  </a:ext>
                </a:extLst>
              </a:tr>
              <a:tr h="127304">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2542</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KONAKLAMA VE TURİZM MEVZUATI**</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19"/>
                  </a:ext>
                </a:extLst>
              </a:tr>
              <a:tr h="175584">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2544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TURİZM İŞLETMELERİNDE HALKLA İLİŞKİLER**</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20"/>
                  </a:ext>
                </a:extLst>
              </a:tr>
              <a:tr h="190955">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2546</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KONAKLAMA İŞLETMELERİNDE ÖRGÜTSEL DAVRANIŞ**</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21"/>
                  </a:ext>
                </a:extLst>
              </a:tr>
              <a:tr h="127304">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2548</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KONGRE VE FUAR ORGANİZASYONU**</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1</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22"/>
                  </a:ext>
                </a:extLst>
              </a:tr>
              <a:tr h="87791">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2550</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ÖZEL İLGİ TURİZMİ**</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23"/>
                  </a:ext>
                </a:extLst>
              </a:tr>
              <a:tr h="190955">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2552</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TURİZMDE KOBİ YÖNETİMİ VE İŞ GELİŞTİRME UYGULAMALARI **</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24"/>
                  </a:ext>
                </a:extLst>
              </a:tr>
              <a:tr h="127304">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TOİ 2522</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GÖNÜLLÜLÜK ÇALIŞMALARI**</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tc>
                <a:tc>
                  <a:txBody>
                    <a:bodyPr/>
                    <a:lstStyle/>
                    <a:p>
                      <a:pPr algn="ctr">
                        <a:lnSpc>
                          <a:spcPct val="107000"/>
                        </a:lnSpc>
                        <a:spcAft>
                          <a:spcPts val="0"/>
                        </a:spcAft>
                      </a:pPr>
                      <a:r>
                        <a:rPr lang="tr-TR" sz="500">
                          <a:effectLst/>
                        </a:rPr>
                        <a:t>1</a:t>
                      </a:r>
                      <a:endParaRPr lang="tr-TR" sz="1000">
                        <a:effectLst/>
                        <a:latin typeface="Calibri"/>
                        <a:ea typeface="Calibri"/>
                        <a:cs typeface="Times New Roman"/>
                      </a:endParaRPr>
                    </a:p>
                  </a:txBody>
                  <a:tcPr marL="64004" marR="64004" marT="0" marB="0"/>
                </a:tc>
                <a:tc>
                  <a:txBody>
                    <a:bodyPr/>
                    <a:lstStyle/>
                    <a:p>
                      <a:pPr algn="ctr">
                        <a:lnSpc>
                          <a:spcPct val="107000"/>
                        </a:lnSpc>
                        <a:spcAft>
                          <a:spcPts val="0"/>
                        </a:spcAft>
                      </a:pPr>
                      <a:r>
                        <a:rPr lang="tr-TR" sz="500">
                          <a:effectLst/>
                        </a:rPr>
                        <a:t>2</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0</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25"/>
                  </a:ext>
                </a:extLst>
              </a:tr>
              <a:tr h="87791">
                <a:tc>
                  <a:txBody>
                    <a:bodyPr/>
                    <a:lstStyle/>
                    <a:p>
                      <a:pPr algn="l">
                        <a:lnSpc>
                          <a:spcPct val="107000"/>
                        </a:lnSpc>
                        <a:spcAft>
                          <a:spcPts val="0"/>
                        </a:spcAft>
                      </a:pPr>
                      <a:r>
                        <a:rPr lang="tr-TR" sz="500">
                          <a:effectLst/>
                        </a:rPr>
                        <a:t>4</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 </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BÖLÜM DIŞI SEÇMELİ***</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S</a:t>
                      </a:r>
                      <a:endParaRPr lang="tr-TR" sz="1000">
                        <a:effectLst/>
                        <a:latin typeface="Calibri"/>
                        <a:ea typeface="Calibri"/>
                        <a:cs typeface="Times New Roman"/>
                      </a:endParaRPr>
                    </a:p>
                  </a:txBody>
                  <a:tcPr marL="64004" marR="64004" marT="0" marB="0"/>
                </a:tc>
                <a:tc>
                  <a:txBody>
                    <a:bodyPr/>
                    <a:lstStyle/>
                    <a:p>
                      <a:pPr algn="ctr">
                        <a:lnSpc>
                          <a:spcPct val="107000"/>
                        </a:lnSpc>
                        <a:spcAft>
                          <a:spcPts val="0"/>
                        </a:spcAft>
                      </a:pPr>
                      <a:r>
                        <a:rPr lang="tr-TR" sz="500">
                          <a:effectLst/>
                        </a:rPr>
                        <a:t> </a:t>
                      </a:r>
                      <a:endParaRPr lang="tr-TR" sz="1000">
                        <a:effectLst/>
                        <a:latin typeface="Calibri"/>
                        <a:ea typeface="Calibri"/>
                        <a:cs typeface="Times New Roman"/>
                      </a:endParaRPr>
                    </a:p>
                  </a:txBody>
                  <a:tcPr marL="64004" marR="64004" marT="0" marB="0"/>
                </a:tc>
                <a:tc>
                  <a:txBody>
                    <a:bodyPr/>
                    <a:lstStyle/>
                    <a:p>
                      <a:pPr algn="ctr">
                        <a:lnSpc>
                          <a:spcPct val="107000"/>
                        </a:lnSpc>
                        <a:spcAft>
                          <a:spcPts val="0"/>
                        </a:spcAft>
                      </a:pPr>
                      <a:r>
                        <a:rPr lang="tr-TR" sz="500">
                          <a:effectLst/>
                        </a:rPr>
                        <a:t> </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 </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 </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3</a:t>
                      </a:r>
                      <a:endParaRPr lang="tr-TR" sz="1000">
                        <a:effectLst/>
                        <a:latin typeface="Calibri"/>
                        <a:ea typeface="Calibri"/>
                        <a:cs typeface="Times New Roman"/>
                      </a:endParaRPr>
                    </a:p>
                  </a:txBody>
                  <a:tcPr marL="64004" marR="64004" marT="0" marB="0" anchor="b"/>
                </a:tc>
                <a:extLst>
                  <a:ext uri="{0D108BD9-81ED-4DB2-BD59-A6C34878D82A}">
                    <a16:rowId xmlns:a16="http://schemas.microsoft.com/office/drawing/2014/main" val="10026"/>
                  </a:ext>
                </a:extLst>
              </a:tr>
              <a:tr h="87791">
                <a:tc>
                  <a:txBody>
                    <a:bodyPr/>
                    <a:lstStyle/>
                    <a:p>
                      <a:pPr algn="l">
                        <a:lnSpc>
                          <a:spcPct val="107000"/>
                        </a:lnSpc>
                        <a:spcAft>
                          <a:spcPts val="0"/>
                        </a:spcAft>
                      </a:pPr>
                      <a:r>
                        <a:rPr lang="tr-TR" sz="500">
                          <a:effectLst/>
                        </a:rPr>
                        <a:t> </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 </a:t>
                      </a:r>
                      <a:endParaRPr lang="tr-TR" sz="1000">
                        <a:effectLst/>
                        <a:latin typeface="Calibri"/>
                        <a:ea typeface="Calibri"/>
                        <a:cs typeface="Times New Roman"/>
                      </a:endParaRPr>
                    </a:p>
                  </a:txBody>
                  <a:tcPr marL="64004" marR="64004" marT="0" marB="0"/>
                </a:tc>
                <a:tc>
                  <a:txBody>
                    <a:bodyPr/>
                    <a:lstStyle/>
                    <a:p>
                      <a:pPr algn="l">
                        <a:lnSpc>
                          <a:spcPct val="107000"/>
                        </a:lnSpc>
                        <a:spcAft>
                          <a:spcPts val="0"/>
                        </a:spcAft>
                      </a:pPr>
                      <a:r>
                        <a:rPr lang="tr-TR" sz="500">
                          <a:effectLst/>
                        </a:rPr>
                        <a:t> TOPLAM</a:t>
                      </a:r>
                      <a:endParaRPr lang="tr-TR" sz="1000">
                        <a:effectLst/>
                        <a:latin typeface="Calibri"/>
                        <a:ea typeface="Calibri"/>
                        <a:cs typeface="Times New Roman"/>
                      </a:endParaRPr>
                    </a:p>
                  </a:txBody>
                  <a:tcPr marL="64004" marR="64004" marT="0" marB="0" anchor="b"/>
                </a:tc>
                <a:tc>
                  <a:txBody>
                    <a:bodyPr/>
                    <a:lstStyle/>
                    <a:p>
                      <a:pPr algn="ctr">
                        <a:lnSpc>
                          <a:spcPct val="107000"/>
                        </a:lnSpc>
                        <a:spcAft>
                          <a:spcPts val="0"/>
                        </a:spcAft>
                      </a:pPr>
                      <a:r>
                        <a:rPr lang="tr-TR" sz="500">
                          <a:effectLst/>
                        </a:rPr>
                        <a:t> </a:t>
                      </a:r>
                      <a:endParaRPr lang="tr-TR" sz="1000">
                        <a:effectLst/>
                        <a:latin typeface="Calibri"/>
                        <a:ea typeface="Calibri"/>
                        <a:cs typeface="Times New Roman"/>
                      </a:endParaRPr>
                    </a:p>
                  </a:txBody>
                  <a:tcPr marL="64004" marR="64004" marT="0" marB="0"/>
                </a:tc>
                <a:tc>
                  <a:txBody>
                    <a:bodyPr/>
                    <a:lstStyle/>
                    <a:p>
                      <a:pPr algn="ctr">
                        <a:lnSpc>
                          <a:spcPct val="107000"/>
                        </a:lnSpc>
                        <a:spcAft>
                          <a:spcPts val="0"/>
                        </a:spcAft>
                      </a:pPr>
                      <a:r>
                        <a:rPr lang="tr-TR" sz="500">
                          <a:effectLst/>
                        </a:rPr>
                        <a:t> </a:t>
                      </a:r>
                      <a:endParaRPr lang="tr-TR" sz="1000">
                        <a:effectLst/>
                        <a:latin typeface="Calibri"/>
                        <a:ea typeface="Calibri"/>
                        <a:cs typeface="Times New Roman"/>
                      </a:endParaRPr>
                    </a:p>
                  </a:txBody>
                  <a:tcPr marL="64004" marR="64004" marT="0" marB="0"/>
                </a:tc>
                <a:tc>
                  <a:txBody>
                    <a:bodyPr/>
                    <a:lstStyle/>
                    <a:p>
                      <a:pPr algn="ctr">
                        <a:lnSpc>
                          <a:spcPct val="107000"/>
                        </a:lnSpc>
                        <a:spcAft>
                          <a:spcPts val="0"/>
                        </a:spcAft>
                      </a:pPr>
                      <a:r>
                        <a:rPr lang="tr-TR" sz="500">
                          <a:effectLst/>
                        </a:rPr>
                        <a:t> </a:t>
                      </a:r>
                      <a:endParaRPr lang="tr-TR" sz="1000">
                        <a:effectLst/>
                        <a:latin typeface="Calibri"/>
                        <a:ea typeface="Calibri"/>
                        <a:cs typeface="Times New Roman"/>
                      </a:endParaRPr>
                    </a:p>
                  </a:txBody>
                  <a:tcPr marL="64004" marR="64004" marT="0" marB="0"/>
                </a:tc>
                <a:tc>
                  <a:txBody>
                    <a:bodyPr/>
                    <a:lstStyle/>
                    <a:p>
                      <a:pPr algn="ctr">
                        <a:lnSpc>
                          <a:spcPct val="107000"/>
                        </a:lnSpc>
                        <a:spcAft>
                          <a:spcPts val="0"/>
                        </a:spcAft>
                      </a:pPr>
                      <a:r>
                        <a:rPr lang="tr-TR" sz="500">
                          <a:effectLst/>
                        </a:rPr>
                        <a:t> </a:t>
                      </a:r>
                      <a:endParaRPr lang="tr-TR" sz="1000">
                        <a:effectLst/>
                        <a:latin typeface="Calibri"/>
                        <a:ea typeface="Calibri"/>
                        <a:cs typeface="Times New Roman"/>
                      </a:endParaRPr>
                    </a:p>
                  </a:txBody>
                  <a:tcPr marL="64004" marR="64004" marT="0" marB="0"/>
                </a:tc>
                <a:tc>
                  <a:txBody>
                    <a:bodyPr/>
                    <a:lstStyle/>
                    <a:p>
                      <a:pPr algn="ctr">
                        <a:lnSpc>
                          <a:spcPct val="107000"/>
                        </a:lnSpc>
                        <a:spcAft>
                          <a:spcPts val="0"/>
                        </a:spcAft>
                      </a:pPr>
                      <a:r>
                        <a:rPr lang="tr-TR" sz="500">
                          <a:effectLst/>
                        </a:rPr>
                        <a:t> </a:t>
                      </a:r>
                      <a:endParaRPr lang="tr-TR" sz="1000">
                        <a:effectLst/>
                        <a:latin typeface="Calibri"/>
                        <a:ea typeface="Calibri"/>
                        <a:cs typeface="Times New Roman"/>
                      </a:endParaRPr>
                    </a:p>
                  </a:txBody>
                  <a:tcPr marL="64004" marR="64004" marT="0" marB="0"/>
                </a:tc>
                <a:tc>
                  <a:txBody>
                    <a:bodyPr/>
                    <a:lstStyle/>
                    <a:p>
                      <a:pPr algn="ctr">
                        <a:lnSpc>
                          <a:spcPct val="107000"/>
                        </a:lnSpc>
                        <a:spcAft>
                          <a:spcPts val="0"/>
                        </a:spcAft>
                      </a:pPr>
                      <a:r>
                        <a:rPr lang="tr-TR" sz="500" dirty="0">
                          <a:effectLst/>
                        </a:rPr>
                        <a:t>30</a:t>
                      </a:r>
                      <a:endParaRPr lang="tr-TR" sz="1000" dirty="0">
                        <a:effectLst/>
                        <a:latin typeface="Calibri"/>
                        <a:ea typeface="Calibri"/>
                        <a:cs typeface="Times New Roman"/>
                      </a:endParaRPr>
                    </a:p>
                  </a:txBody>
                  <a:tcPr marL="64004" marR="64004" marT="0" marB="0"/>
                </a:tc>
                <a:extLst>
                  <a:ext uri="{0D108BD9-81ED-4DB2-BD59-A6C34878D82A}">
                    <a16:rowId xmlns:a16="http://schemas.microsoft.com/office/drawing/2014/main" val="10027"/>
                  </a:ext>
                </a:extLst>
              </a:tr>
            </a:tbl>
          </a:graphicData>
        </a:graphic>
      </p:graphicFrame>
      <p:sp>
        <p:nvSpPr>
          <p:cNvPr id="5" name="Dikdörtgen 4">
            <a:extLst>
              <a:ext uri="{FF2B5EF4-FFF2-40B4-BE49-F238E27FC236}">
                <a16:creationId xmlns:a16="http://schemas.microsoft.com/office/drawing/2014/main" id="{A86F0E7D-BC6E-4A2E-81D2-C2D9D45B48D5}"/>
              </a:ext>
            </a:extLst>
          </p:cNvPr>
          <p:cNvSpPr/>
          <p:nvPr/>
        </p:nvSpPr>
        <p:spPr>
          <a:xfrm>
            <a:off x="8212822" y="6409189"/>
            <a:ext cx="3061982" cy="34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47415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72139810"/>
              </p:ext>
            </p:extLst>
          </p:nvPr>
        </p:nvGraphicFramePr>
        <p:xfrm>
          <a:off x="155123" y="62140"/>
          <a:ext cx="10760526" cy="3529352"/>
        </p:xfrm>
        <a:graphic>
          <a:graphicData uri="http://schemas.openxmlformats.org/drawingml/2006/table">
            <a:tbl>
              <a:tblPr>
                <a:tableStyleId>{5C22544A-7EE6-4342-B048-85BDC9FD1C3A}</a:tableStyleId>
              </a:tblPr>
              <a:tblGrid>
                <a:gridCol w="711892">
                  <a:extLst>
                    <a:ext uri="{9D8B030D-6E8A-4147-A177-3AD203B41FA5}">
                      <a16:colId xmlns:a16="http://schemas.microsoft.com/office/drawing/2014/main" val="20000"/>
                    </a:ext>
                  </a:extLst>
                </a:gridCol>
                <a:gridCol w="657131">
                  <a:extLst>
                    <a:ext uri="{9D8B030D-6E8A-4147-A177-3AD203B41FA5}">
                      <a16:colId xmlns:a16="http://schemas.microsoft.com/office/drawing/2014/main" val="20001"/>
                    </a:ext>
                  </a:extLst>
                </a:gridCol>
                <a:gridCol w="565863">
                  <a:extLst>
                    <a:ext uri="{9D8B030D-6E8A-4147-A177-3AD203B41FA5}">
                      <a16:colId xmlns:a16="http://schemas.microsoft.com/office/drawing/2014/main" val="20002"/>
                    </a:ext>
                  </a:extLst>
                </a:gridCol>
                <a:gridCol w="424397">
                  <a:extLst>
                    <a:ext uri="{9D8B030D-6E8A-4147-A177-3AD203B41FA5}">
                      <a16:colId xmlns:a16="http://schemas.microsoft.com/office/drawing/2014/main" val="20003"/>
                    </a:ext>
                  </a:extLst>
                </a:gridCol>
                <a:gridCol w="5462404">
                  <a:extLst>
                    <a:ext uri="{9D8B030D-6E8A-4147-A177-3AD203B41FA5}">
                      <a16:colId xmlns:a16="http://schemas.microsoft.com/office/drawing/2014/main" val="20004"/>
                    </a:ext>
                  </a:extLst>
                </a:gridCol>
                <a:gridCol w="584115">
                  <a:extLst>
                    <a:ext uri="{9D8B030D-6E8A-4147-A177-3AD203B41FA5}">
                      <a16:colId xmlns:a16="http://schemas.microsoft.com/office/drawing/2014/main" val="20005"/>
                    </a:ext>
                  </a:extLst>
                </a:gridCol>
                <a:gridCol w="292060">
                  <a:extLst>
                    <a:ext uri="{9D8B030D-6E8A-4147-A177-3AD203B41FA5}">
                      <a16:colId xmlns:a16="http://schemas.microsoft.com/office/drawing/2014/main" val="20006"/>
                    </a:ext>
                  </a:extLst>
                </a:gridCol>
                <a:gridCol w="292060">
                  <a:extLst>
                    <a:ext uri="{9D8B030D-6E8A-4147-A177-3AD203B41FA5}">
                      <a16:colId xmlns:a16="http://schemas.microsoft.com/office/drawing/2014/main" val="20007"/>
                    </a:ext>
                  </a:extLst>
                </a:gridCol>
                <a:gridCol w="255551">
                  <a:extLst>
                    <a:ext uri="{9D8B030D-6E8A-4147-A177-3AD203B41FA5}">
                      <a16:colId xmlns:a16="http://schemas.microsoft.com/office/drawing/2014/main" val="20008"/>
                    </a:ext>
                  </a:extLst>
                </a:gridCol>
                <a:gridCol w="638878">
                  <a:extLst>
                    <a:ext uri="{9D8B030D-6E8A-4147-A177-3AD203B41FA5}">
                      <a16:colId xmlns:a16="http://schemas.microsoft.com/office/drawing/2014/main" val="20009"/>
                    </a:ext>
                  </a:extLst>
                </a:gridCol>
                <a:gridCol w="292060">
                  <a:extLst>
                    <a:ext uri="{9D8B030D-6E8A-4147-A177-3AD203B41FA5}">
                      <a16:colId xmlns:a16="http://schemas.microsoft.com/office/drawing/2014/main" val="20010"/>
                    </a:ext>
                  </a:extLst>
                </a:gridCol>
                <a:gridCol w="584115">
                  <a:extLst>
                    <a:ext uri="{9D8B030D-6E8A-4147-A177-3AD203B41FA5}">
                      <a16:colId xmlns:a16="http://schemas.microsoft.com/office/drawing/2014/main" val="20011"/>
                    </a:ext>
                  </a:extLst>
                </a:gridCol>
              </a:tblGrid>
              <a:tr h="141444">
                <a:tc gridSpan="2">
                  <a:txBody>
                    <a:bodyPr/>
                    <a:lstStyle/>
                    <a:p>
                      <a:pPr algn="ctr" fontAlgn="t"/>
                      <a:r>
                        <a:rPr lang="tr-TR" sz="800" u="none" strike="noStrike" dirty="0">
                          <a:effectLst/>
                        </a:rPr>
                        <a:t>DERSİN KODU</a:t>
                      </a:r>
                      <a:endParaRPr lang="tr-TR" sz="800" b="1" i="0" u="none" strike="noStrike" dirty="0">
                        <a:solidFill>
                          <a:srgbClr val="000000"/>
                        </a:solidFill>
                        <a:effectLst/>
                        <a:latin typeface="Arial"/>
                      </a:endParaRPr>
                    </a:p>
                  </a:txBody>
                  <a:tcPr marL="7798" marR="7798" marT="7798" marB="0"/>
                </a:tc>
                <a:tc hMerge="1">
                  <a:txBody>
                    <a:bodyPr/>
                    <a:lstStyle/>
                    <a:p>
                      <a:endParaRPr lang="tr-TR"/>
                    </a:p>
                  </a:txBody>
                  <a:tcPr/>
                </a:tc>
                <a:tc>
                  <a:txBody>
                    <a:bodyPr/>
                    <a:lstStyle/>
                    <a:p>
                      <a:pPr algn="ctr" fontAlgn="t"/>
                      <a:r>
                        <a:rPr lang="tr-TR" sz="800" u="none" strike="noStrike">
                          <a:effectLst/>
                        </a:rPr>
                        <a:t>SINIF</a:t>
                      </a:r>
                      <a:endParaRPr lang="tr-TR" sz="800" b="1" i="0" u="none" strike="noStrike">
                        <a:solidFill>
                          <a:srgbClr val="000000"/>
                        </a:solidFill>
                        <a:effectLst/>
                        <a:latin typeface="Arial"/>
                      </a:endParaRPr>
                    </a:p>
                  </a:txBody>
                  <a:tcPr marL="7798" marR="7798" marT="7798" marB="0"/>
                </a:tc>
                <a:tc>
                  <a:txBody>
                    <a:bodyPr/>
                    <a:lstStyle/>
                    <a:p>
                      <a:pPr algn="ctr" fontAlgn="t"/>
                      <a:r>
                        <a:rPr lang="tr-TR" sz="800" u="none" strike="noStrike">
                          <a:effectLst/>
                        </a:rPr>
                        <a:t>Y.Y.</a:t>
                      </a:r>
                      <a:endParaRPr lang="tr-TR" sz="800" b="1" i="0" u="none" strike="noStrike">
                        <a:solidFill>
                          <a:srgbClr val="000000"/>
                        </a:solidFill>
                        <a:effectLst/>
                        <a:latin typeface="Arial"/>
                      </a:endParaRPr>
                    </a:p>
                  </a:txBody>
                  <a:tcPr marL="7798" marR="7798" marT="7798" marB="0"/>
                </a:tc>
                <a:tc>
                  <a:txBody>
                    <a:bodyPr/>
                    <a:lstStyle/>
                    <a:p>
                      <a:pPr algn="ctr" fontAlgn="t"/>
                      <a:r>
                        <a:rPr lang="tr-TR" sz="800" u="none" strike="noStrike">
                          <a:effectLst/>
                        </a:rPr>
                        <a:t>DERSİN ADI</a:t>
                      </a:r>
                      <a:endParaRPr lang="tr-TR" sz="800" b="1" i="0" u="none" strike="noStrike">
                        <a:solidFill>
                          <a:srgbClr val="000000"/>
                        </a:solidFill>
                        <a:effectLst/>
                        <a:latin typeface="Arial"/>
                      </a:endParaRPr>
                    </a:p>
                  </a:txBody>
                  <a:tcPr marL="7798" marR="7798" marT="7798" marB="0"/>
                </a:tc>
                <a:tc>
                  <a:txBody>
                    <a:bodyPr/>
                    <a:lstStyle/>
                    <a:p>
                      <a:pPr algn="ctr" fontAlgn="t"/>
                      <a:r>
                        <a:rPr lang="tr-TR" sz="800" u="none" strike="noStrike">
                          <a:effectLst/>
                        </a:rPr>
                        <a:t>TÜRÜ</a:t>
                      </a:r>
                      <a:endParaRPr lang="tr-TR" sz="800" b="1" i="0" u="none" strike="noStrike">
                        <a:solidFill>
                          <a:srgbClr val="000000"/>
                        </a:solidFill>
                        <a:effectLst/>
                        <a:latin typeface="Arial"/>
                      </a:endParaRPr>
                    </a:p>
                  </a:txBody>
                  <a:tcPr marL="7798" marR="7798" marT="7798" marB="0"/>
                </a:tc>
                <a:tc>
                  <a:txBody>
                    <a:bodyPr/>
                    <a:lstStyle/>
                    <a:p>
                      <a:pPr algn="ctr" fontAlgn="t"/>
                      <a:r>
                        <a:rPr lang="tr-TR" sz="800" u="none" strike="noStrike">
                          <a:effectLst/>
                        </a:rPr>
                        <a:t>T</a:t>
                      </a:r>
                      <a:endParaRPr lang="tr-TR" sz="800" b="1" i="0" u="none" strike="noStrike">
                        <a:solidFill>
                          <a:srgbClr val="000000"/>
                        </a:solidFill>
                        <a:effectLst/>
                        <a:latin typeface="Arial"/>
                      </a:endParaRPr>
                    </a:p>
                  </a:txBody>
                  <a:tcPr marL="7798" marR="7798" marT="7798" marB="0"/>
                </a:tc>
                <a:tc>
                  <a:txBody>
                    <a:bodyPr/>
                    <a:lstStyle/>
                    <a:p>
                      <a:pPr algn="ctr" fontAlgn="t"/>
                      <a:r>
                        <a:rPr lang="tr-TR" sz="800" u="none" strike="noStrike">
                          <a:effectLst/>
                        </a:rPr>
                        <a:t>U</a:t>
                      </a:r>
                      <a:endParaRPr lang="tr-TR" sz="800" b="1" i="0" u="none" strike="noStrike">
                        <a:solidFill>
                          <a:srgbClr val="000000"/>
                        </a:solidFill>
                        <a:effectLst/>
                        <a:latin typeface="Arial"/>
                      </a:endParaRPr>
                    </a:p>
                  </a:txBody>
                  <a:tcPr marL="7798" marR="7798" marT="7798" marB="0"/>
                </a:tc>
                <a:tc>
                  <a:txBody>
                    <a:bodyPr/>
                    <a:lstStyle/>
                    <a:p>
                      <a:pPr algn="ctr" fontAlgn="t"/>
                      <a:r>
                        <a:rPr lang="tr-TR" sz="800" u="none" strike="noStrike">
                          <a:effectLst/>
                        </a:rPr>
                        <a:t>L</a:t>
                      </a:r>
                      <a:endParaRPr lang="tr-TR" sz="800" b="1" i="0" u="none" strike="noStrike">
                        <a:solidFill>
                          <a:srgbClr val="000000"/>
                        </a:solidFill>
                        <a:effectLst/>
                        <a:latin typeface="Arial"/>
                      </a:endParaRPr>
                    </a:p>
                  </a:txBody>
                  <a:tcPr marL="7798" marR="7798" marT="7798" marB="0"/>
                </a:tc>
                <a:tc>
                  <a:txBody>
                    <a:bodyPr/>
                    <a:lstStyle/>
                    <a:p>
                      <a:pPr algn="ctr" fontAlgn="t"/>
                      <a:r>
                        <a:rPr lang="tr-TR" sz="800" u="none" strike="noStrike">
                          <a:effectLst/>
                        </a:rPr>
                        <a:t>DERS SAATİ</a:t>
                      </a:r>
                      <a:endParaRPr lang="tr-TR" sz="800" b="1" i="0" u="none" strike="noStrike">
                        <a:solidFill>
                          <a:srgbClr val="000000"/>
                        </a:solidFill>
                        <a:effectLst/>
                        <a:latin typeface="Arial"/>
                      </a:endParaRPr>
                    </a:p>
                  </a:txBody>
                  <a:tcPr marL="7798" marR="7798" marT="7798" marB="0"/>
                </a:tc>
                <a:tc>
                  <a:txBody>
                    <a:bodyPr/>
                    <a:lstStyle/>
                    <a:p>
                      <a:pPr algn="ctr" fontAlgn="t"/>
                      <a:r>
                        <a:rPr lang="tr-TR" sz="800" u="none" strike="noStrike">
                          <a:effectLst/>
                        </a:rPr>
                        <a:t>K</a:t>
                      </a:r>
                      <a:endParaRPr lang="tr-TR" sz="800" b="1" i="0" u="none" strike="noStrike">
                        <a:solidFill>
                          <a:srgbClr val="000000"/>
                        </a:solidFill>
                        <a:effectLst/>
                        <a:latin typeface="Arial"/>
                      </a:endParaRPr>
                    </a:p>
                  </a:txBody>
                  <a:tcPr marL="7798" marR="7798" marT="7798" marB="0"/>
                </a:tc>
                <a:tc>
                  <a:txBody>
                    <a:bodyPr/>
                    <a:lstStyle/>
                    <a:p>
                      <a:pPr algn="ctr" fontAlgn="t"/>
                      <a:r>
                        <a:rPr lang="tr-TR" sz="800" u="none" strike="noStrike">
                          <a:effectLst/>
                        </a:rPr>
                        <a:t>AKTS</a:t>
                      </a:r>
                      <a:endParaRPr lang="tr-TR" sz="800" b="1" i="0" u="none" strike="noStrike">
                        <a:solidFill>
                          <a:srgbClr val="000000"/>
                        </a:solidFill>
                        <a:effectLst/>
                        <a:latin typeface="Arial"/>
                      </a:endParaRPr>
                    </a:p>
                  </a:txBody>
                  <a:tcPr marL="7798" marR="7798" marT="7798" marB="0"/>
                </a:tc>
                <a:extLst>
                  <a:ext uri="{0D108BD9-81ED-4DB2-BD59-A6C34878D82A}">
                    <a16:rowId xmlns:a16="http://schemas.microsoft.com/office/drawing/2014/main" val="10000"/>
                  </a:ext>
                </a:extLst>
              </a:tr>
              <a:tr h="103490">
                <a:tc>
                  <a:txBody>
                    <a:bodyPr/>
                    <a:lstStyle/>
                    <a:p>
                      <a:pPr algn="ctr" fontAlgn="b"/>
                      <a:r>
                        <a:rPr lang="tr-TR" sz="800" u="none" strike="noStrike">
                          <a:effectLst/>
                        </a:rPr>
                        <a:t>ATB</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1801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l" fontAlgn="ctr"/>
                      <a:r>
                        <a:rPr lang="tr-TR" sz="800" u="none" strike="noStrike">
                          <a:effectLst/>
                        </a:rPr>
                        <a:t>ATATÜRK İLKELERİ VE İNK.TARİHİ I</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Z</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01"/>
                  </a:ext>
                </a:extLst>
              </a:tr>
              <a:tr h="103490">
                <a:tc>
                  <a:txBody>
                    <a:bodyPr/>
                    <a:lstStyle/>
                    <a:p>
                      <a:pPr algn="ctr" fontAlgn="b"/>
                      <a:r>
                        <a:rPr lang="tr-TR" sz="800" u="none" strike="noStrike">
                          <a:effectLst/>
                        </a:rPr>
                        <a:t>TDB</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1801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l" fontAlgn="ctr"/>
                      <a:r>
                        <a:rPr lang="tr-TR" sz="800" u="none" strike="noStrike">
                          <a:effectLst/>
                        </a:rPr>
                        <a:t>TÜRK DİLİ I</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Z</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02"/>
                  </a:ext>
                </a:extLst>
              </a:tr>
              <a:tr h="103490">
                <a:tc>
                  <a:txBody>
                    <a:bodyPr/>
                    <a:lstStyle/>
                    <a:p>
                      <a:pPr algn="ctr" fontAlgn="b"/>
                      <a:r>
                        <a:rPr lang="tr-TR" sz="800" u="none" strike="noStrike">
                          <a:effectLst/>
                        </a:rPr>
                        <a:t>YDB</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1801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l" fontAlgn="ctr"/>
                      <a:r>
                        <a:rPr lang="tr-TR" sz="800" u="none" strike="noStrike">
                          <a:effectLst/>
                        </a:rPr>
                        <a:t>İNGLİZCE I *</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Z</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03"/>
                  </a:ext>
                </a:extLst>
              </a:tr>
              <a:tr h="103490">
                <a:tc>
                  <a:txBody>
                    <a:bodyPr/>
                    <a:lstStyle/>
                    <a:p>
                      <a:pPr algn="ctr" fontAlgn="b"/>
                      <a:r>
                        <a:rPr lang="tr-TR" sz="800" u="none" strike="noStrike">
                          <a:effectLst/>
                        </a:rPr>
                        <a:t>YDB</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1803</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l" fontAlgn="ctr"/>
                      <a:r>
                        <a:rPr lang="tr-TR" sz="800" u="none" strike="noStrike">
                          <a:effectLst/>
                        </a:rPr>
                        <a:t>ALMANCA I *</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Z</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04"/>
                  </a:ext>
                </a:extLst>
              </a:tr>
              <a:tr h="103490">
                <a:tc>
                  <a:txBody>
                    <a:bodyPr/>
                    <a:lstStyle/>
                    <a:p>
                      <a:pPr algn="ctr" fontAlgn="b"/>
                      <a:r>
                        <a:rPr lang="tr-TR" sz="800" u="none" strike="noStrike">
                          <a:effectLst/>
                        </a:rPr>
                        <a:t>YDB</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1805</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l" fontAlgn="ctr"/>
                      <a:r>
                        <a:rPr lang="tr-TR" sz="800" u="none" strike="noStrike">
                          <a:effectLst/>
                        </a:rPr>
                        <a:t>FRANSIZCA I *</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Z</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05"/>
                  </a:ext>
                </a:extLst>
              </a:tr>
              <a:tr h="103490">
                <a:tc>
                  <a:txBody>
                    <a:bodyPr/>
                    <a:lstStyle/>
                    <a:p>
                      <a:pPr algn="ctr" fontAlgn="b"/>
                      <a:r>
                        <a:rPr lang="tr-TR" sz="800" u="none" strike="noStrike">
                          <a:effectLst/>
                        </a:rPr>
                        <a:t>BİP</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1801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l" fontAlgn="ctr"/>
                      <a:r>
                        <a:rPr lang="tr-TR" sz="800" u="none" strike="noStrike">
                          <a:effectLst/>
                        </a:rPr>
                        <a:t>BİLGİ VE İLETİŞİM TEKNOLOJİSİ </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Z</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1"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2</a:t>
                      </a:r>
                      <a:endParaRPr lang="tr-TR" sz="800" b="0" i="1" u="none" strike="noStrike">
                        <a:solidFill>
                          <a:srgbClr val="000000"/>
                        </a:solidFill>
                        <a:effectLst/>
                        <a:latin typeface="Arial"/>
                      </a:endParaRPr>
                    </a:p>
                  </a:txBody>
                  <a:tcPr marL="7798" marR="7798" marT="7798" marB="0"/>
                </a:tc>
                <a:tc>
                  <a:txBody>
                    <a:bodyPr/>
                    <a:lstStyle/>
                    <a:p>
                      <a:pPr algn="ctr" fontAlgn="b"/>
                      <a:r>
                        <a:rPr lang="tr-TR" sz="800" u="none" strike="noStrike">
                          <a:effectLst/>
                        </a:rPr>
                        <a:t>2</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3</a:t>
                      </a:r>
                      <a:endParaRPr lang="tr-TR" sz="800" b="0" i="1"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06"/>
                  </a:ext>
                </a:extLst>
              </a:tr>
              <a:tr h="103490">
                <a:tc>
                  <a:txBody>
                    <a:bodyPr/>
                    <a:lstStyle/>
                    <a:p>
                      <a:pPr algn="ctr" fontAlgn="b"/>
                      <a:r>
                        <a:rPr lang="tr-TR" sz="800" u="none" strike="noStrike">
                          <a:effectLst/>
                        </a:rPr>
                        <a:t>AŞÇ</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1001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l" fontAlgn="ctr"/>
                      <a:r>
                        <a:rPr lang="tr-TR" sz="800" u="none" strike="noStrike">
                          <a:effectLst/>
                        </a:rPr>
                        <a:t>PİŞİRME YÖNTEM ve TEKNİKLERİ I</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Z</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3</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5</a:t>
                      </a:r>
                      <a:endParaRPr lang="tr-TR" sz="800" b="0" i="0" u="none" strike="noStrike">
                        <a:solidFill>
                          <a:srgbClr val="000000"/>
                        </a:solidFill>
                        <a:effectLst/>
                        <a:latin typeface="Arial"/>
                      </a:endParaRPr>
                    </a:p>
                  </a:txBody>
                  <a:tcPr marL="7798" marR="7798" marT="7798" marB="0"/>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5</a:t>
                      </a:r>
                      <a:endParaRPr lang="tr-TR" sz="800" b="0" i="0"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07"/>
                  </a:ext>
                </a:extLst>
              </a:tr>
              <a:tr h="103490">
                <a:tc>
                  <a:txBody>
                    <a:bodyPr/>
                    <a:lstStyle/>
                    <a:p>
                      <a:pPr algn="ctr" fontAlgn="b"/>
                      <a:r>
                        <a:rPr lang="tr-TR" sz="800" u="none" strike="noStrike">
                          <a:effectLst/>
                        </a:rPr>
                        <a:t>AŞÇ</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1497</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l" fontAlgn="ctr"/>
                      <a:r>
                        <a:rPr lang="tr-TR" sz="800" u="none" strike="noStrike">
                          <a:effectLst/>
                        </a:rPr>
                        <a:t>MESLEK STAJI (15 İŞGÜNÜ)</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Z</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 </a:t>
                      </a:r>
                      <a:endParaRPr lang="tr-TR" sz="800" b="0" i="0" u="none" strike="noStrike">
                        <a:solidFill>
                          <a:srgbClr val="000000"/>
                        </a:solidFill>
                        <a:effectLst/>
                        <a:latin typeface="Arial"/>
                      </a:endParaRPr>
                    </a:p>
                  </a:txBody>
                  <a:tcPr marL="7798" marR="7798" marT="7798" marB="0"/>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4</a:t>
                      </a:r>
                      <a:endParaRPr lang="tr-TR" sz="800" b="0" i="0"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08"/>
                  </a:ext>
                </a:extLst>
              </a:tr>
              <a:tr h="103490">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l" fontAlgn="ctr"/>
                      <a:r>
                        <a:rPr lang="tr-TR" sz="800" u="none" strike="noStrike" dirty="0">
                          <a:effectLst/>
                        </a:rPr>
                        <a:t> </a:t>
                      </a:r>
                      <a:endParaRPr lang="tr-TR" sz="800" b="0" i="0" u="none" strike="noStrike" dirty="0">
                        <a:solidFill>
                          <a:srgbClr val="000000"/>
                        </a:solidFill>
                        <a:effectLst/>
                        <a:latin typeface="Arial"/>
                      </a:endParaRPr>
                    </a:p>
                  </a:txBody>
                  <a:tcPr marL="7798" marR="7798" marT="7798" marB="0" anchor="ctr"/>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11</a:t>
                      </a:r>
                      <a:endParaRPr lang="tr-TR" sz="800" b="1"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1"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 </a:t>
                      </a:r>
                      <a:endParaRPr lang="tr-TR" sz="800" b="0" i="0" u="none" strike="noStrike">
                        <a:solidFill>
                          <a:srgbClr val="000000"/>
                        </a:solidFill>
                        <a:effectLst/>
                        <a:latin typeface="Arial"/>
                      </a:endParaRPr>
                    </a:p>
                  </a:txBody>
                  <a:tcPr marL="7798" marR="7798" marT="7798" marB="0"/>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18</a:t>
                      </a:r>
                      <a:endParaRPr lang="tr-TR" sz="800" b="1" i="0"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09"/>
                  </a:ext>
                </a:extLst>
              </a:tr>
              <a:tr h="115649">
                <a:tc gridSpan="12">
                  <a:txBody>
                    <a:bodyPr/>
                    <a:lstStyle/>
                    <a:p>
                      <a:pPr algn="ctr" fontAlgn="b"/>
                      <a:r>
                        <a:rPr lang="tr-TR" sz="900" u="none" strike="noStrike" dirty="0">
                          <a:effectLst/>
                        </a:rPr>
                        <a:t> </a:t>
                      </a:r>
                      <a:endParaRPr lang="tr-TR" sz="900" b="0" i="0" u="none" strike="noStrike" dirty="0">
                        <a:solidFill>
                          <a:srgbClr val="000000"/>
                        </a:solidFill>
                        <a:effectLst/>
                        <a:latin typeface="Calibri"/>
                      </a:endParaRPr>
                    </a:p>
                  </a:txBody>
                  <a:tcPr marL="7798" marR="7798" marT="7798"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0"/>
                  </a:ext>
                </a:extLst>
              </a:tr>
              <a:tr h="103490">
                <a:tc>
                  <a:txBody>
                    <a:bodyPr/>
                    <a:lstStyle/>
                    <a:p>
                      <a:pPr algn="ctr" fontAlgn="b"/>
                      <a:r>
                        <a:rPr lang="tr-TR" sz="800" u="none" strike="noStrike">
                          <a:effectLst/>
                        </a:rPr>
                        <a:t>İSG</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1901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just" fontAlgn="ctr"/>
                      <a:r>
                        <a:rPr lang="tr-TR" sz="800" u="none" strike="noStrike" dirty="0">
                          <a:effectLst/>
                        </a:rPr>
                        <a:t>İŞ SAĞLIĞI VE GÜVENLİĞİ</a:t>
                      </a:r>
                      <a:endParaRPr lang="tr-TR" sz="800" b="0" i="0" u="none" strike="noStrike" dirty="0">
                        <a:solidFill>
                          <a:srgbClr val="000000"/>
                        </a:solidFill>
                        <a:effectLst/>
                        <a:latin typeface="Arial"/>
                      </a:endParaRPr>
                    </a:p>
                  </a:txBody>
                  <a:tcPr marL="7798" marR="7798" marT="7798" marB="0" anchor="ctr"/>
                </a:tc>
                <a:tc>
                  <a:txBody>
                    <a:bodyPr/>
                    <a:lstStyle/>
                    <a:p>
                      <a:pPr algn="ctr" fontAlgn="b"/>
                      <a:r>
                        <a:rPr lang="tr-TR" sz="800" u="none" strike="noStrike">
                          <a:effectLst/>
                        </a:rPr>
                        <a:t>S</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2</a:t>
                      </a:r>
                      <a:endParaRPr lang="tr-TR" sz="800" b="0" i="0" u="none" strike="noStrike">
                        <a:solidFill>
                          <a:srgbClr val="000000"/>
                        </a:solidFill>
                        <a:effectLst/>
                        <a:latin typeface="Arial"/>
                      </a:endParaRPr>
                    </a:p>
                  </a:txBody>
                  <a:tcPr marL="7798" marR="7798" marT="7798" marB="0"/>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3</a:t>
                      </a:r>
                      <a:endParaRPr lang="tr-TR" sz="800" b="0" i="0"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11"/>
                  </a:ext>
                </a:extLst>
              </a:tr>
              <a:tr h="103490">
                <a:tc>
                  <a:txBody>
                    <a:bodyPr/>
                    <a:lstStyle/>
                    <a:p>
                      <a:pPr algn="ctr" fontAlgn="b"/>
                      <a:r>
                        <a:rPr lang="tr-TR" sz="800" u="none" strike="noStrike">
                          <a:effectLst/>
                        </a:rPr>
                        <a:t>AŞÇ</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just" fontAlgn="ctr"/>
                      <a:r>
                        <a:rPr lang="tr-TR" sz="800" u="none" strike="noStrike">
                          <a:effectLst/>
                        </a:rPr>
                        <a:t>UNLU GIDA ÜRETİM TEKNİKLERİ</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S</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3</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5</a:t>
                      </a:r>
                      <a:endParaRPr lang="tr-TR" sz="800" b="0" i="0" u="none" strike="noStrike">
                        <a:solidFill>
                          <a:srgbClr val="000000"/>
                        </a:solidFill>
                        <a:effectLst/>
                        <a:latin typeface="Arial"/>
                      </a:endParaRPr>
                    </a:p>
                  </a:txBody>
                  <a:tcPr marL="7798" marR="7798" marT="7798" marB="0"/>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5</a:t>
                      </a:r>
                      <a:endParaRPr lang="tr-TR" sz="800" b="0" i="0"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12"/>
                  </a:ext>
                </a:extLst>
              </a:tr>
              <a:tr h="103490">
                <a:tc>
                  <a:txBody>
                    <a:bodyPr/>
                    <a:lstStyle/>
                    <a:p>
                      <a:pPr algn="ctr" fontAlgn="b"/>
                      <a:r>
                        <a:rPr lang="tr-TR" sz="800" u="none" strike="noStrike">
                          <a:effectLst/>
                        </a:rPr>
                        <a:t>AŞÇ</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just" fontAlgn="ctr"/>
                      <a:r>
                        <a:rPr lang="tr-TR" sz="800" u="none" strike="noStrike">
                          <a:effectLst/>
                        </a:rPr>
                        <a:t>GIDA SAKLAMA TEKNİKLERİ </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S</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4</a:t>
                      </a:r>
                      <a:endParaRPr lang="tr-TR" sz="800" b="0" i="0" u="none" strike="noStrike">
                        <a:solidFill>
                          <a:srgbClr val="000000"/>
                        </a:solidFill>
                        <a:effectLst/>
                        <a:latin typeface="Arial"/>
                      </a:endParaRPr>
                    </a:p>
                  </a:txBody>
                  <a:tcPr marL="7798" marR="7798" marT="7798" marB="0"/>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5</a:t>
                      </a:r>
                      <a:endParaRPr lang="tr-TR" sz="800" b="0" i="0"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13"/>
                  </a:ext>
                </a:extLst>
              </a:tr>
              <a:tr h="103490">
                <a:tc>
                  <a:txBody>
                    <a:bodyPr/>
                    <a:lstStyle/>
                    <a:p>
                      <a:pPr algn="ctr" fontAlgn="b"/>
                      <a:r>
                        <a:rPr lang="tr-TR" sz="800" u="none" strike="noStrike">
                          <a:effectLst/>
                        </a:rPr>
                        <a:t>AŞÇ</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just" fontAlgn="ctr"/>
                      <a:r>
                        <a:rPr lang="tr-TR" sz="800" u="none" strike="noStrike">
                          <a:effectLst/>
                        </a:rPr>
                        <a:t>YÖRESEL MUTFAKLAR</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S</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4</a:t>
                      </a:r>
                      <a:endParaRPr lang="tr-TR" sz="800" b="0" i="0" u="none" strike="noStrike">
                        <a:solidFill>
                          <a:srgbClr val="000000"/>
                        </a:solidFill>
                        <a:effectLst/>
                        <a:latin typeface="Arial"/>
                      </a:endParaRPr>
                    </a:p>
                  </a:txBody>
                  <a:tcPr marL="7798" marR="7798" marT="7798" marB="0"/>
                </a:tc>
                <a:tc>
                  <a:txBody>
                    <a:bodyPr/>
                    <a:lstStyle/>
                    <a:p>
                      <a:pPr algn="ctr" fontAlgn="b"/>
                      <a:r>
                        <a:rPr lang="tr-TR" sz="800" u="none" strike="noStrike">
                          <a:effectLst/>
                        </a:rPr>
                        <a:t>4</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5</a:t>
                      </a:r>
                      <a:endParaRPr lang="tr-TR" sz="800" b="0" i="0"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14"/>
                  </a:ext>
                </a:extLst>
              </a:tr>
              <a:tr h="103490">
                <a:tc>
                  <a:txBody>
                    <a:bodyPr/>
                    <a:lstStyle/>
                    <a:p>
                      <a:pPr algn="ctr" fontAlgn="b"/>
                      <a:r>
                        <a:rPr lang="tr-TR" sz="800" u="none" strike="noStrike">
                          <a:effectLst/>
                        </a:rPr>
                        <a:t>AŞÇ</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just" fontAlgn="ctr"/>
                      <a:r>
                        <a:rPr lang="tr-TR" sz="800" u="none" strike="noStrike">
                          <a:effectLst/>
                        </a:rPr>
                        <a:t>BESLENMENİN TEMEL İLKELERİ</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S</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2</a:t>
                      </a:r>
                      <a:endParaRPr lang="tr-TR" sz="800" b="0" i="0" u="none" strike="noStrike">
                        <a:solidFill>
                          <a:srgbClr val="000000"/>
                        </a:solidFill>
                        <a:effectLst/>
                        <a:latin typeface="Arial"/>
                      </a:endParaRPr>
                    </a:p>
                  </a:txBody>
                  <a:tcPr marL="7798" marR="7798" marT="7798" marB="0"/>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15"/>
                  </a:ext>
                </a:extLst>
              </a:tr>
              <a:tr h="103490">
                <a:tc>
                  <a:txBody>
                    <a:bodyPr/>
                    <a:lstStyle/>
                    <a:p>
                      <a:pPr algn="ctr" fontAlgn="b"/>
                      <a:r>
                        <a:rPr lang="tr-TR" sz="800" u="none" strike="noStrike">
                          <a:effectLst/>
                        </a:rPr>
                        <a:t>AŞÇ</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just" fontAlgn="ctr"/>
                      <a:r>
                        <a:rPr lang="tr-TR" sz="800" u="none" strike="noStrike">
                          <a:effectLst/>
                        </a:rPr>
                        <a:t>HİJYEN VE SANİTASYON</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S</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2</a:t>
                      </a:r>
                      <a:endParaRPr lang="tr-TR" sz="800" b="0" i="0" u="none" strike="noStrike">
                        <a:solidFill>
                          <a:srgbClr val="000000"/>
                        </a:solidFill>
                        <a:effectLst/>
                        <a:latin typeface="Arial"/>
                      </a:endParaRPr>
                    </a:p>
                  </a:txBody>
                  <a:tcPr marL="7798" marR="7798" marT="7798" marB="0"/>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16"/>
                  </a:ext>
                </a:extLst>
              </a:tr>
              <a:tr h="103490">
                <a:tc>
                  <a:txBody>
                    <a:bodyPr/>
                    <a:lstStyle/>
                    <a:p>
                      <a:pPr algn="ctr" fontAlgn="b"/>
                      <a:r>
                        <a:rPr lang="tr-TR" sz="800" u="none" strike="noStrike">
                          <a:effectLst/>
                        </a:rPr>
                        <a:t>AŞÇ</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just" fontAlgn="ctr"/>
                      <a:r>
                        <a:rPr lang="tr-TR" sz="800" u="none" strike="noStrike">
                          <a:effectLst/>
                        </a:rPr>
                        <a:t>MUTFAKTA KALİTE YÖNETİMİ</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S</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2</a:t>
                      </a:r>
                      <a:endParaRPr lang="tr-TR" sz="800" b="0" i="0" u="none" strike="noStrike">
                        <a:solidFill>
                          <a:srgbClr val="000000"/>
                        </a:solidFill>
                        <a:effectLst/>
                        <a:latin typeface="Arial"/>
                      </a:endParaRPr>
                    </a:p>
                  </a:txBody>
                  <a:tcPr marL="7798" marR="7798" marT="7798" marB="0"/>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17"/>
                  </a:ext>
                </a:extLst>
              </a:tr>
              <a:tr h="103490">
                <a:tc>
                  <a:txBody>
                    <a:bodyPr/>
                    <a:lstStyle/>
                    <a:p>
                      <a:pPr algn="ctr" fontAlgn="b"/>
                      <a:r>
                        <a:rPr lang="tr-TR" sz="800" u="none" strike="noStrike">
                          <a:effectLst/>
                        </a:rPr>
                        <a:t>AŞÇ</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just" fontAlgn="ctr"/>
                      <a:r>
                        <a:rPr lang="tr-TR" sz="800" u="none" strike="noStrike">
                          <a:effectLst/>
                        </a:rPr>
                        <a:t>GENEL TURİZM</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S</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0"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2</a:t>
                      </a:r>
                      <a:endParaRPr lang="tr-TR" sz="800" b="0" i="0" u="none" strike="noStrike">
                        <a:solidFill>
                          <a:srgbClr val="000000"/>
                        </a:solidFill>
                        <a:effectLst/>
                        <a:latin typeface="Arial"/>
                      </a:endParaRPr>
                    </a:p>
                  </a:txBody>
                  <a:tcPr marL="7798" marR="7798" marT="7798" marB="0"/>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0"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18"/>
                  </a:ext>
                </a:extLst>
              </a:tr>
              <a:tr h="103490">
                <a:tc>
                  <a:txBody>
                    <a:bodyPr/>
                    <a:lstStyle/>
                    <a:p>
                      <a:pPr algn="ctr" fontAlgn="b"/>
                      <a:r>
                        <a:rPr lang="tr-TR" sz="800" u="none" strike="noStrike">
                          <a:effectLst/>
                        </a:rPr>
                        <a:t>BRY</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1801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l" fontAlgn="ctr"/>
                      <a:r>
                        <a:rPr lang="tr-TR" sz="800" u="none" strike="noStrike">
                          <a:effectLst/>
                        </a:rPr>
                        <a:t>DOSYALAMA VE ARŞİVLEME</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S</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1"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2</a:t>
                      </a:r>
                      <a:endParaRPr lang="tr-TR" sz="800" b="0" i="1" u="none" strike="noStrike">
                        <a:solidFill>
                          <a:srgbClr val="000000"/>
                        </a:solidFill>
                        <a:effectLst/>
                        <a:latin typeface="Arial"/>
                      </a:endParaRPr>
                    </a:p>
                  </a:txBody>
                  <a:tcPr marL="7798" marR="7798" marT="7798" marB="0"/>
                </a:tc>
                <a:tc>
                  <a:txBody>
                    <a:bodyPr/>
                    <a:lstStyle/>
                    <a:p>
                      <a:pPr algn="ctr" fontAlgn="b"/>
                      <a:r>
                        <a:rPr lang="tr-TR" sz="800" u="none" strike="noStrike">
                          <a:effectLst/>
                        </a:rPr>
                        <a:t>2</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3</a:t>
                      </a:r>
                      <a:endParaRPr lang="tr-TR" sz="800" b="1" i="1"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19"/>
                  </a:ext>
                </a:extLst>
              </a:tr>
              <a:tr h="103490">
                <a:tc>
                  <a:txBody>
                    <a:bodyPr/>
                    <a:lstStyle/>
                    <a:p>
                      <a:pPr algn="ctr" fontAlgn="b"/>
                      <a:r>
                        <a:rPr lang="tr-TR" sz="800" u="none" strike="noStrike">
                          <a:effectLst/>
                        </a:rPr>
                        <a:t>SGP</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1801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l" fontAlgn="ctr"/>
                      <a:r>
                        <a:rPr lang="tr-TR" sz="800" u="none" strike="noStrike">
                          <a:effectLst/>
                        </a:rPr>
                        <a:t>İLKYARDIM</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S</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1"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2</a:t>
                      </a:r>
                      <a:endParaRPr lang="tr-TR" sz="800" b="0" i="1" u="none" strike="noStrike">
                        <a:solidFill>
                          <a:srgbClr val="000000"/>
                        </a:solidFill>
                        <a:effectLst/>
                        <a:latin typeface="Arial"/>
                      </a:endParaRPr>
                    </a:p>
                  </a:txBody>
                  <a:tcPr marL="7798" marR="7798" marT="7798" marB="0"/>
                </a:tc>
                <a:tc>
                  <a:txBody>
                    <a:bodyPr/>
                    <a:lstStyle/>
                    <a:p>
                      <a:pPr algn="ctr" fontAlgn="b"/>
                      <a:r>
                        <a:rPr lang="tr-TR" sz="800" u="none" strike="noStrike">
                          <a:effectLst/>
                        </a:rPr>
                        <a:t>2</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3</a:t>
                      </a:r>
                      <a:endParaRPr lang="tr-TR" sz="800" b="1" i="1"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20"/>
                  </a:ext>
                </a:extLst>
              </a:tr>
              <a:tr h="103490">
                <a:tc>
                  <a:txBody>
                    <a:bodyPr/>
                    <a:lstStyle/>
                    <a:p>
                      <a:pPr algn="ctr" fontAlgn="b"/>
                      <a:r>
                        <a:rPr lang="tr-TR" sz="800" u="none" strike="noStrike">
                          <a:effectLst/>
                        </a:rPr>
                        <a:t>AŞÇ</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l" fontAlgn="ctr"/>
                      <a:r>
                        <a:rPr lang="tr-TR" sz="800" u="none" strike="noStrike">
                          <a:effectLst/>
                        </a:rPr>
                        <a:t>KONUKLA İLETİŞİM</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S</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1"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2</a:t>
                      </a:r>
                      <a:endParaRPr lang="tr-TR" sz="800" b="0" i="1" u="none" strike="noStrike">
                        <a:solidFill>
                          <a:srgbClr val="000000"/>
                        </a:solidFill>
                        <a:effectLst/>
                        <a:latin typeface="Arial"/>
                      </a:endParaRPr>
                    </a:p>
                  </a:txBody>
                  <a:tcPr marL="7798" marR="7798" marT="7798" marB="0"/>
                </a:tc>
                <a:tc>
                  <a:txBody>
                    <a:bodyPr/>
                    <a:lstStyle/>
                    <a:p>
                      <a:pPr algn="ctr" fontAlgn="b"/>
                      <a:r>
                        <a:rPr lang="tr-TR" sz="800" u="none" strike="noStrike">
                          <a:effectLst/>
                        </a:rPr>
                        <a:t>2</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3</a:t>
                      </a:r>
                      <a:endParaRPr lang="tr-TR" sz="800" b="1" i="1"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21"/>
                  </a:ext>
                </a:extLst>
              </a:tr>
              <a:tr h="103490">
                <a:tc>
                  <a:txBody>
                    <a:bodyPr/>
                    <a:lstStyle/>
                    <a:p>
                      <a:pPr algn="ctr" fontAlgn="b"/>
                      <a:r>
                        <a:rPr lang="tr-TR" sz="800" u="none" strike="noStrike">
                          <a:effectLst/>
                        </a:rPr>
                        <a:t>AŞÇ</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1501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l" fontAlgn="ctr"/>
                      <a:r>
                        <a:rPr lang="tr-TR" sz="800" u="none" strike="noStrike">
                          <a:effectLst/>
                        </a:rPr>
                        <a:t>MESLEKİ MATEMATİK</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S</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1"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2</a:t>
                      </a:r>
                      <a:endParaRPr lang="tr-TR" sz="800" b="0" i="1" u="none" strike="noStrike">
                        <a:solidFill>
                          <a:srgbClr val="000000"/>
                        </a:solidFill>
                        <a:effectLst/>
                        <a:latin typeface="Arial"/>
                      </a:endParaRPr>
                    </a:p>
                  </a:txBody>
                  <a:tcPr marL="7798" marR="7798" marT="7798" marB="0"/>
                </a:tc>
                <a:tc>
                  <a:txBody>
                    <a:bodyPr/>
                    <a:lstStyle/>
                    <a:p>
                      <a:pPr algn="ctr" fontAlgn="b"/>
                      <a:r>
                        <a:rPr lang="tr-TR" sz="800" u="none" strike="noStrike">
                          <a:effectLst/>
                        </a:rPr>
                        <a:t>2</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3</a:t>
                      </a:r>
                      <a:endParaRPr lang="tr-TR" sz="800" b="1" i="1"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22"/>
                  </a:ext>
                </a:extLst>
              </a:tr>
              <a:tr h="103490">
                <a:tc>
                  <a:txBody>
                    <a:bodyPr/>
                    <a:lstStyle/>
                    <a:p>
                      <a:pPr algn="ctr" fontAlgn="b"/>
                      <a:r>
                        <a:rPr lang="tr-TR" sz="800" u="none" strike="noStrike">
                          <a:effectLst/>
                        </a:rPr>
                        <a:t>AŞÇ</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1503</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l" fontAlgn="ctr"/>
                      <a:r>
                        <a:rPr lang="tr-TR" sz="800" u="none" strike="noStrike">
                          <a:effectLst/>
                        </a:rPr>
                        <a:t>MESLEK ETİĞİ</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S</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2</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0</a:t>
                      </a:r>
                      <a:endParaRPr lang="tr-TR" sz="800" b="0" i="1"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2</a:t>
                      </a:r>
                      <a:endParaRPr lang="tr-TR" sz="800" b="0" i="1" u="none" strike="noStrike">
                        <a:solidFill>
                          <a:srgbClr val="000000"/>
                        </a:solidFill>
                        <a:effectLst/>
                        <a:latin typeface="Arial"/>
                      </a:endParaRPr>
                    </a:p>
                  </a:txBody>
                  <a:tcPr marL="7798" marR="7798" marT="7798" marB="0"/>
                </a:tc>
                <a:tc>
                  <a:txBody>
                    <a:bodyPr/>
                    <a:lstStyle/>
                    <a:p>
                      <a:pPr algn="ctr" fontAlgn="b"/>
                      <a:r>
                        <a:rPr lang="tr-TR" sz="800" u="none" strike="noStrike">
                          <a:effectLst/>
                        </a:rPr>
                        <a:t>2</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3</a:t>
                      </a:r>
                      <a:endParaRPr lang="tr-TR" sz="800" b="1" i="1"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23"/>
                  </a:ext>
                </a:extLst>
              </a:tr>
              <a:tr h="103490">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a:t>
                      </a:r>
                      <a:endParaRPr lang="tr-TR" sz="800" b="0" i="0" u="none" strike="noStrike">
                        <a:solidFill>
                          <a:srgbClr val="000000"/>
                        </a:solidFill>
                        <a:effectLst/>
                        <a:latin typeface="Arial"/>
                      </a:endParaRPr>
                    </a:p>
                  </a:txBody>
                  <a:tcPr marL="7798" marR="7798" marT="7798" marB="0" anchor="b"/>
                </a:tc>
                <a:tc>
                  <a:txBody>
                    <a:bodyPr/>
                    <a:lstStyle/>
                    <a:p>
                      <a:pPr algn="l" fontAlgn="ctr"/>
                      <a:r>
                        <a:rPr lang="tr-TR" sz="800" u="none" strike="noStrike">
                          <a:effectLst/>
                        </a:rPr>
                        <a:t>BÖLÜM DIŞI</a:t>
                      </a:r>
                      <a:endParaRPr lang="tr-TR" sz="800" b="0" i="0" u="none" strike="noStrike">
                        <a:solidFill>
                          <a:srgbClr val="000000"/>
                        </a:solidFill>
                        <a:effectLst/>
                        <a:latin typeface="Arial"/>
                      </a:endParaRPr>
                    </a:p>
                  </a:txBody>
                  <a:tcPr marL="7798" marR="7798" marT="7798" marB="0" anchor="ctr"/>
                </a:tc>
                <a:tc>
                  <a:txBody>
                    <a:bodyPr/>
                    <a:lstStyle/>
                    <a:p>
                      <a:pPr algn="ctr" fontAlgn="b"/>
                      <a:r>
                        <a:rPr lang="tr-TR" sz="800" u="none" strike="noStrike">
                          <a:effectLst/>
                        </a:rPr>
                        <a:t>S</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1"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 </a:t>
                      </a:r>
                      <a:endParaRPr lang="tr-TR" sz="800" b="0" i="1" u="none" strike="noStrike">
                        <a:solidFill>
                          <a:srgbClr val="000000"/>
                        </a:solidFill>
                        <a:effectLst/>
                        <a:latin typeface="Arial"/>
                      </a:endParaRPr>
                    </a:p>
                  </a:txBody>
                  <a:tcPr marL="7798" marR="7798" marT="7798" marB="0"/>
                </a:tc>
                <a:tc>
                  <a:txBody>
                    <a:bodyPr/>
                    <a:lstStyle/>
                    <a:p>
                      <a:pPr algn="ctr" fontAlgn="b"/>
                      <a:r>
                        <a:rPr lang="tr-TR" sz="800" u="none" strike="noStrike">
                          <a:effectLst/>
                        </a:rPr>
                        <a:t> </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a:t>
                      </a:r>
                      <a:endParaRPr lang="tr-TR" sz="800" b="1" i="1"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24"/>
                  </a:ext>
                </a:extLst>
              </a:tr>
              <a:tr h="103490">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l" fontAlgn="ctr"/>
                      <a:r>
                        <a:rPr lang="tr-TR" sz="800" u="none" strike="noStrike" dirty="0">
                          <a:effectLst/>
                        </a:rPr>
                        <a:t> </a:t>
                      </a:r>
                      <a:endParaRPr lang="tr-TR" sz="800" b="0" i="0" u="none" strike="noStrike" dirty="0">
                        <a:solidFill>
                          <a:srgbClr val="000000"/>
                        </a:solidFill>
                        <a:effectLst/>
                        <a:latin typeface="Arial"/>
                      </a:endParaRPr>
                    </a:p>
                  </a:txBody>
                  <a:tcPr marL="7798" marR="7798" marT="7798" marB="0" anchor="ctr"/>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1" u="none" strike="noStrike">
                        <a:solidFill>
                          <a:srgbClr val="000000"/>
                        </a:solidFill>
                        <a:effectLst/>
                        <a:latin typeface="Arial"/>
                      </a:endParaRPr>
                    </a:p>
                  </a:txBody>
                  <a:tcPr marL="7798" marR="7798" marT="7798" marB="0" anchor="b"/>
                </a:tc>
                <a:tc>
                  <a:txBody>
                    <a:bodyPr/>
                    <a:lstStyle/>
                    <a:p>
                      <a:pPr algn="ctr" fontAlgn="t"/>
                      <a:r>
                        <a:rPr lang="tr-TR" sz="800" u="none" strike="noStrike">
                          <a:effectLst/>
                        </a:rPr>
                        <a:t> </a:t>
                      </a:r>
                      <a:endParaRPr lang="tr-TR" sz="800" b="0" i="1" u="none" strike="noStrike">
                        <a:solidFill>
                          <a:srgbClr val="000000"/>
                        </a:solidFill>
                        <a:effectLst/>
                        <a:latin typeface="Arial"/>
                      </a:endParaRPr>
                    </a:p>
                  </a:txBody>
                  <a:tcPr marL="7798" marR="7798" marT="7798" marB="0"/>
                </a:tc>
                <a:tc>
                  <a:txBody>
                    <a:bodyPr/>
                    <a:lstStyle/>
                    <a:p>
                      <a:pPr algn="ctr" fontAlgn="b"/>
                      <a:r>
                        <a:rPr lang="tr-TR" sz="800" u="none" strike="noStrike">
                          <a:effectLst/>
                        </a:rPr>
                        <a:t> </a:t>
                      </a:r>
                      <a:endParaRPr lang="tr-TR" sz="800" b="0" i="1"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12</a:t>
                      </a:r>
                      <a:endParaRPr lang="tr-TR" sz="800" b="1" i="1" u="none" strike="noStrike">
                        <a:solidFill>
                          <a:srgbClr val="000000"/>
                        </a:solidFill>
                        <a:effectLst/>
                        <a:latin typeface="Arial"/>
                      </a:endParaRPr>
                    </a:p>
                  </a:txBody>
                  <a:tcPr marL="7798" marR="7798" marT="7798" marB="0" anchor="b"/>
                </a:tc>
                <a:extLst>
                  <a:ext uri="{0D108BD9-81ED-4DB2-BD59-A6C34878D82A}">
                    <a16:rowId xmlns:a16="http://schemas.microsoft.com/office/drawing/2014/main" val="10025"/>
                  </a:ext>
                </a:extLst>
              </a:tr>
              <a:tr h="103490">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0" i="0" u="none" strike="noStrike">
                        <a:solidFill>
                          <a:srgbClr val="000000"/>
                        </a:solidFill>
                        <a:effectLst/>
                        <a:latin typeface="Arial"/>
                      </a:endParaRPr>
                    </a:p>
                  </a:txBody>
                  <a:tcPr marL="7798" marR="7798" marT="7798" marB="0" anchor="b"/>
                </a:tc>
                <a:tc>
                  <a:txBody>
                    <a:bodyPr/>
                    <a:lstStyle/>
                    <a:p>
                      <a:pPr algn="r" fontAlgn="b"/>
                      <a:r>
                        <a:rPr lang="tr-TR" sz="800" u="none" strike="noStrike">
                          <a:effectLst/>
                        </a:rPr>
                        <a:t>TOPLAM</a:t>
                      </a:r>
                      <a:endParaRPr lang="tr-TR" sz="800" b="1"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1"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1"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1"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1"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1" i="0" u="none" strike="noStrike">
                        <a:solidFill>
                          <a:srgbClr val="000000"/>
                        </a:solidFill>
                        <a:effectLst/>
                        <a:latin typeface="Arial"/>
                      </a:endParaRPr>
                    </a:p>
                  </a:txBody>
                  <a:tcPr marL="7798" marR="7798" marT="7798" marB="0" anchor="b"/>
                </a:tc>
                <a:tc>
                  <a:txBody>
                    <a:bodyPr/>
                    <a:lstStyle/>
                    <a:p>
                      <a:pPr algn="ctr" fontAlgn="b"/>
                      <a:r>
                        <a:rPr lang="tr-TR" sz="800" u="none" strike="noStrike">
                          <a:effectLst/>
                        </a:rPr>
                        <a:t> </a:t>
                      </a:r>
                      <a:endParaRPr lang="tr-TR" sz="800" b="1" i="0" u="none" strike="noStrike">
                        <a:solidFill>
                          <a:srgbClr val="000000"/>
                        </a:solidFill>
                        <a:effectLst/>
                        <a:latin typeface="Arial"/>
                      </a:endParaRPr>
                    </a:p>
                  </a:txBody>
                  <a:tcPr marL="7798" marR="7798" marT="7798" marB="0" anchor="b"/>
                </a:tc>
                <a:tc>
                  <a:txBody>
                    <a:bodyPr/>
                    <a:lstStyle/>
                    <a:p>
                      <a:pPr algn="ctr" fontAlgn="b"/>
                      <a:r>
                        <a:rPr lang="tr-TR" sz="800" u="none" strike="noStrike" dirty="0">
                          <a:effectLst/>
                        </a:rPr>
                        <a:t>30</a:t>
                      </a:r>
                      <a:endParaRPr lang="tr-TR" sz="800" b="1" i="0" u="none" strike="noStrike" dirty="0">
                        <a:solidFill>
                          <a:srgbClr val="000000"/>
                        </a:solidFill>
                        <a:effectLst/>
                        <a:latin typeface="Arial"/>
                      </a:endParaRPr>
                    </a:p>
                  </a:txBody>
                  <a:tcPr marL="7798" marR="7798" marT="7798" marB="0" anchor="b"/>
                </a:tc>
                <a:extLst>
                  <a:ext uri="{0D108BD9-81ED-4DB2-BD59-A6C34878D82A}">
                    <a16:rowId xmlns:a16="http://schemas.microsoft.com/office/drawing/2014/main" val="10026"/>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957222224"/>
              </p:ext>
            </p:extLst>
          </p:nvPr>
        </p:nvGraphicFramePr>
        <p:xfrm>
          <a:off x="130630" y="3531870"/>
          <a:ext cx="10907483" cy="3268980"/>
        </p:xfrm>
        <a:graphic>
          <a:graphicData uri="http://schemas.openxmlformats.org/drawingml/2006/table">
            <a:tbl>
              <a:tblPr>
                <a:tableStyleId>{5C22544A-7EE6-4342-B048-85BDC9FD1C3A}</a:tableStyleId>
              </a:tblPr>
              <a:tblGrid>
                <a:gridCol w="721614">
                  <a:extLst>
                    <a:ext uri="{9D8B030D-6E8A-4147-A177-3AD203B41FA5}">
                      <a16:colId xmlns:a16="http://schemas.microsoft.com/office/drawing/2014/main" val="20000"/>
                    </a:ext>
                  </a:extLst>
                </a:gridCol>
                <a:gridCol w="666105">
                  <a:extLst>
                    <a:ext uri="{9D8B030D-6E8A-4147-A177-3AD203B41FA5}">
                      <a16:colId xmlns:a16="http://schemas.microsoft.com/office/drawing/2014/main" val="20001"/>
                    </a:ext>
                  </a:extLst>
                </a:gridCol>
                <a:gridCol w="573592">
                  <a:extLst>
                    <a:ext uri="{9D8B030D-6E8A-4147-A177-3AD203B41FA5}">
                      <a16:colId xmlns:a16="http://schemas.microsoft.com/office/drawing/2014/main" val="20002"/>
                    </a:ext>
                  </a:extLst>
                </a:gridCol>
                <a:gridCol w="430194">
                  <a:extLst>
                    <a:ext uri="{9D8B030D-6E8A-4147-A177-3AD203B41FA5}">
                      <a16:colId xmlns:a16="http://schemas.microsoft.com/office/drawing/2014/main" val="20003"/>
                    </a:ext>
                  </a:extLst>
                </a:gridCol>
                <a:gridCol w="5537006">
                  <a:extLst>
                    <a:ext uri="{9D8B030D-6E8A-4147-A177-3AD203B41FA5}">
                      <a16:colId xmlns:a16="http://schemas.microsoft.com/office/drawing/2014/main" val="20004"/>
                    </a:ext>
                  </a:extLst>
                </a:gridCol>
                <a:gridCol w="592093">
                  <a:extLst>
                    <a:ext uri="{9D8B030D-6E8A-4147-A177-3AD203B41FA5}">
                      <a16:colId xmlns:a16="http://schemas.microsoft.com/office/drawing/2014/main" val="20005"/>
                    </a:ext>
                  </a:extLst>
                </a:gridCol>
                <a:gridCol w="296048">
                  <a:extLst>
                    <a:ext uri="{9D8B030D-6E8A-4147-A177-3AD203B41FA5}">
                      <a16:colId xmlns:a16="http://schemas.microsoft.com/office/drawing/2014/main" val="20006"/>
                    </a:ext>
                  </a:extLst>
                </a:gridCol>
                <a:gridCol w="296048">
                  <a:extLst>
                    <a:ext uri="{9D8B030D-6E8A-4147-A177-3AD203B41FA5}">
                      <a16:colId xmlns:a16="http://schemas.microsoft.com/office/drawing/2014/main" val="20007"/>
                    </a:ext>
                  </a:extLst>
                </a:gridCol>
                <a:gridCol w="259040">
                  <a:extLst>
                    <a:ext uri="{9D8B030D-6E8A-4147-A177-3AD203B41FA5}">
                      <a16:colId xmlns:a16="http://schemas.microsoft.com/office/drawing/2014/main" val="20008"/>
                    </a:ext>
                  </a:extLst>
                </a:gridCol>
                <a:gridCol w="647602">
                  <a:extLst>
                    <a:ext uri="{9D8B030D-6E8A-4147-A177-3AD203B41FA5}">
                      <a16:colId xmlns:a16="http://schemas.microsoft.com/office/drawing/2014/main" val="20009"/>
                    </a:ext>
                  </a:extLst>
                </a:gridCol>
                <a:gridCol w="296048">
                  <a:extLst>
                    <a:ext uri="{9D8B030D-6E8A-4147-A177-3AD203B41FA5}">
                      <a16:colId xmlns:a16="http://schemas.microsoft.com/office/drawing/2014/main" val="20010"/>
                    </a:ext>
                  </a:extLst>
                </a:gridCol>
                <a:gridCol w="592093">
                  <a:extLst>
                    <a:ext uri="{9D8B030D-6E8A-4147-A177-3AD203B41FA5}">
                      <a16:colId xmlns:a16="http://schemas.microsoft.com/office/drawing/2014/main" val="20011"/>
                    </a:ext>
                  </a:extLst>
                </a:gridCol>
              </a:tblGrid>
              <a:tr h="144778">
                <a:tc>
                  <a:txBody>
                    <a:bodyPr/>
                    <a:lstStyle/>
                    <a:p>
                      <a:pPr algn="ctr" fontAlgn="b"/>
                      <a:r>
                        <a:rPr lang="tr-TR" sz="1000" u="none" strike="noStrike" dirty="0">
                          <a:effectLst/>
                        </a:rPr>
                        <a:t>ATB</a:t>
                      </a:r>
                      <a:endParaRPr lang="tr-TR" sz="1000" b="0" i="0" u="none" strike="noStrike" dirty="0">
                        <a:solidFill>
                          <a:srgbClr val="000000"/>
                        </a:solidFill>
                        <a:effectLst/>
                        <a:latin typeface="Arial"/>
                      </a:endParaRPr>
                    </a:p>
                  </a:txBody>
                  <a:tcPr marL="9525" marR="9525" marT="9525" marB="0" anchor="b"/>
                </a:tc>
                <a:tc>
                  <a:txBody>
                    <a:bodyPr/>
                    <a:lstStyle/>
                    <a:p>
                      <a:pPr algn="ctr" fontAlgn="b"/>
                      <a:r>
                        <a:rPr lang="tr-TR" sz="1000" u="none" strike="noStrike">
                          <a:effectLst/>
                        </a:rPr>
                        <a:t>1802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dirty="0">
                          <a:effectLst/>
                        </a:rPr>
                        <a:t>ATATÜRK İLKELERİ VE İNK. TARİHİ II</a:t>
                      </a:r>
                      <a:endParaRPr lang="tr-TR" sz="1000" b="0" i="0" u="none" strike="noStrike" dirty="0">
                        <a:solidFill>
                          <a:srgbClr val="000000"/>
                        </a:solidFill>
                        <a:effectLst/>
                        <a:latin typeface="Arial"/>
                      </a:endParaRPr>
                    </a:p>
                  </a:txBody>
                  <a:tcPr marL="9525" marR="9525" marT="9525" marB="0" anchor="ctr"/>
                </a:tc>
                <a:tc>
                  <a:txBody>
                    <a:bodyPr/>
                    <a:lstStyle/>
                    <a:p>
                      <a:pPr algn="ctr" fontAlgn="b"/>
                      <a:r>
                        <a:rPr lang="tr-TR" sz="1000" u="none" strike="noStrike">
                          <a:effectLst/>
                        </a:rPr>
                        <a:t>Z</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0"/>
                  </a:ext>
                </a:extLst>
              </a:tr>
              <a:tr h="144778">
                <a:tc>
                  <a:txBody>
                    <a:bodyPr/>
                    <a:lstStyle/>
                    <a:p>
                      <a:pPr algn="ctr" fontAlgn="b"/>
                      <a:r>
                        <a:rPr lang="tr-TR" sz="1000" u="none" strike="noStrike">
                          <a:effectLst/>
                        </a:rPr>
                        <a:t>TDB</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1802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TÜRK DİLİ 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dirty="0">
                          <a:effectLst/>
                        </a:rPr>
                        <a:t>Z</a:t>
                      </a:r>
                      <a:endParaRPr lang="tr-TR" sz="1000" b="0" i="0" u="none" strike="noStrike" dirty="0">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1"/>
                  </a:ext>
                </a:extLst>
              </a:tr>
              <a:tr h="144778">
                <a:tc>
                  <a:txBody>
                    <a:bodyPr/>
                    <a:lstStyle/>
                    <a:p>
                      <a:pPr algn="ctr" fontAlgn="b"/>
                      <a:r>
                        <a:rPr lang="tr-TR" sz="1000" u="none" strike="noStrike">
                          <a:effectLst/>
                        </a:rPr>
                        <a:t>YDB</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1802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dirty="0">
                          <a:effectLst/>
                        </a:rPr>
                        <a:t>İNGİLİZCE II *</a:t>
                      </a:r>
                      <a:endParaRPr lang="tr-TR" sz="1000" b="0" i="0" u="none" strike="noStrike" dirty="0">
                        <a:solidFill>
                          <a:srgbClr val="000000"/>
                        </a:solidFill>
                        <a:effectLst/>
                        <a:latin typeface="Arial"/>
                      </a:endParaRPr>
                    </a:p>
                  </a:txBody>
                  <a:tcPr marL="9525" marR="9525" marT="9525" marB="0" anchor="ctr"/>
                </a:tc>
                <a:tc>
                  <a:txBody>
                    <a:bodyPr/>
                    <a:lstStyle/>
                    <a:p>
                      <a:pPr algn="ctr" fontAlgn="b"/>
                      <a:r>
                        <a:rPr lang="tr-TR" sz="1000" u="none" strike="noStrike">
                          <a:effectLst/>
                        </a:rPr>
                        <a:t>Z</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2"/>
                  </a:ext>
                </a:extLst>
              </a:tr>
              <a:tr h="144778">
                <a:tc>
                  <a:txBody>
                    <a:bodyPr/>
                    <a:lstStyle/>
                    <a:p>
                      <a:pPr algn="ctr" fontAlgn="b"/>
                      <a:r>
                        <a:rPr lang="tr-TR" sz="1000" u="none" strike="noStrike">
                          <a:effectLst/>
                        </a:rPr>
                        <a:t>YDB</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1804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dirty="0">
                          <a:effectLst/>
                        </a:rPr>
                        <a:t>ALMANCA II *</a:t>
                      </a:r>
                      <a:endParaRPr lang="tr-TR" sz="1000" b="0" i="0" u="none" strike="noStrike" dirty="0">
                        <a:solidFill>
                          <a:srgbClr val="000000"/>
                        </a:solidFill>
                        <a:effectLst/>
                        <a:latin typeface="Arial"/>
                      </a:endParaRPr>
                    </a:p>
                  </a:txBody>
                  <a:tcPr marL="9525" marR="9525" marT="9525" marB="0" anchor="ctr"/>
                </a:tc>
                <a:tc>
                  <a:txBody>
                    <a:bodyPr/>
                    <a:lstStyle/>
                    <a:p>
                      <a:pPr algn="ctr" fontAlgn="b"/>
                      <a:r>
                        <a:rPr lang="tr-TR" sz="1000" u="none" strike="noStrike">
                          <a:effectLst/>
                        </a:rPr>
                        <a:t>Z</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3"/>
                  </a:ext>
                </a:extLst>
              </a:tr>
              <a:tr h="144778">
                <a:tc>
                  <a:txBody>
                    <a:bodyPr/>
                    <a:lstStyle/>
                    <a:p>
                      <a:pPr algn="ctr" fontAlgn="b"/>
                      <a:r>
                        <a:rPr lang="tr-TR" sz="1000" u="none" strike="noStrike">
                          <a:effectLst/>
                        </a:rPr>
                        <a:t>YDB</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1806</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FRANSIZCA II *</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Z</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4"/>
                  </a:ext>
                </a:extLst>
              </a:tr>
              <a:tr h="144778">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1002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PİŞİRME YÖNTEM ve TEKNİKLERİ II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Z</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5</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5</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5"/>
                  </a:ext>
                </a:extLst>
              </a:tr>
              <a:tr h="144778">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1498</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MESLEK STAJI (15 İŞGÜNÜ)</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Z</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dirty="0">
                          <a:effectLst/>
                        </a:rPr>
                        <a:t> </a:t>
                      </a:r>
                      <a:endParaRPr lang="tr-TR" sz="1000" b="0" i="0" u="none" strike="noStrike" dirty="0">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6"/>
                  </a:ext>
                </a:extLst>
              </a:tr>
              <a:tr h="144778">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9</a:t>
                      </a:r>
                      <a:endParaRPr lang="tr-TR" sz="1000" b="1"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2</a:t>
                      </a:r>
                      <a:endParaRPr lang="tr-TR" sz="1000" b="1"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15</a:t>
                      </a:r>
                      <a:endParaRPr lang="tr-TR" sz="1000" b="1"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7"/>
                  </a:ext>
                </a:extLst>
              </a:tr>
              <a:tr h="144778">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SOĞUK MUTFAK</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5</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8"/>
                  </a:ext>
                </a:extLst>
              </a:tr>
              <a:tr h="144778">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dirty="0">
                          <a:effectLst/>
                        </a:rPr>
                        <a:t>OSMANLI SARAY MUTFAĞI</a:t>
                      </a:r>
                      <a:endParaRPr lang="tr-TR" sz="1000" b="0" i="0" u="none" strike="noStrike" dirty="0">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5</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9"/>
                  </a:ext>
                </a:extLst>
              </a:tr>
              <a:tr h="144778">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SU ÜRÜNLERİ UYGULAMALARI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5</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0"/>
                  </a:ext>
                </a:extLst>
              </a:tr>
              <a:tr h="144778">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1004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MUTFAK PLANLAMA</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2</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1"/>
                  </a:ext>
                </a:extLst>
              </a:tr>
              <a:tr h="144778">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GASTRONOMİ VE YİYECEK TARİHİ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2</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2"/>
                  </a:ext>
                </a:extLst>
              </a:tr>
              <a:tr h="158404">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RESTORAN İŞLETMECİLİĞİ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2</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3"/>
                  </a:ext>
                </a:extLst>
              </a:tr>
              <a:tr h="144778">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VEJETERYAN MUTFAK</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2</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4"/>
                  </a:ext>
                </a:extLst>
              </a:tr>
              <a:tr h="144778">
                <a:tc>
                  <a:txBody>
                    <a:bodyPr/>
                    <a:lstStyle/>
                    <a:p>
                      <a:pPr algn="ctr" fontAlgn="b"/>
                      <a:r>
                        <a:rPr lang="tr-TR" sz="1000" u="none" strike="noStrike">
                          <a:effectLst/>
                        </a:rPr>
                        <a:t>SGP</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1804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ÇEVRE KORUMA</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2</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5"/>
                  </a:ext>
                </a:extLst>
              </a:tr>
              <a:tr h="144778">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BÖLÜM DIŞI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 </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6"/>
                  </a:ext>
                </a:extLst>
              </a:tr>
              <a:tr h="144778">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 </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 </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7"/>
                  </a:ext>
                </a:extLst>
              </a:tr>
              <a:tr h="158404">
                <a:tc gridSpan="11">
                  <a:txBody>
                    <a:bodyPr/>
                    <a:lstStyle/>
                    <a:p>
                      <a:pPr algn="ctr"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1000" u="none" strike="noStrike">
                          <a:effectLst/>
                        </a:rPr>
                        <a:t>15</a:t>
                      </a:r>
                      <a:endParaRPr lang="tr-TR" sz="1000" b="1"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8"/>
                  </a:ext>
                </a:extLst>
              </a:tr>
              <a:tr h="144778">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r" fontAlgn="b"/>
                      <a:r>
                        <a:rPr lang="tr-TR" sz="1000" u="none" strike="noStrike" dirty="0">
                          <a:effectLst/>
                        </a:rPr>
                        <a:t>TOPLAM</a:t>
                      </a:r>
                      <a:endParaRPr lang="tr-TR" sz="1000" b="1" i="0" u="none" strike="noStrike" dirty="0">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0" u="none" strike="noStrike">
                        <a:solidFill>
                          <a:srgbClr val="000000"/>
                        </a:solidFill>
                        <a:effectLst/>
                        <a:latin typeface="Arial"/>
                      </a:endParaRPr>
                    </a:p>
                  </a:txBody>
                  <a:tcPr marL="9525" marR="9525" marT="9525" marB="0" anchor="b"/>
                </a:tc>
                <a:tc>
                  <a:txBody>
                    <a:bodyPr/>
                    <a:lstStyle/>
                    <a:p>
                      <a:pPr algn="ctr" fontAlgn="b"/>
                      <a:r>
                        <a:rPr lang="tr-TR" sz="1000" u="none" strike="noStrike" dirty="0">
                          <a:effectLst/>
                        </a:rPr>
                        <a:t>30</a:t>
                      </a:r>
                      <a:endParaRPr lang="tr-TR" sz="10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19"/>
                  </a:ext>
                </a:extLst>
              </a:tr>
            </a:tbl>
          </a:graphicData>
        </a:graphic>
      </p:graphicFrame>
      <p:sp>
        <p:nvSpPr>
          <p:cNvPr id="6" name="Dikdörtgen 5">
            <a:extLst>
              <a:ext uri="{FF2B5EF4-FFF2-40B4-BE49-F238E27FC236}">
                <a16:creationId xmlns:a16="http://schemas.microsoft.com/office/drawing/2014/main" id="{3BFF62A5-B750-4FE1-9588-4177EABFCBB4}"/>
              </a:ext>
            </a:extLst>
          </p:cNvPr>
          <p:cNvSpPr/>
          <p:nvPr/>
        </p:nvSpPr>
        <p:spPr>
          <a:xfrm>
            <a:off x="8212822" y="6409189"/>
            <a:ext cx="3061982" cy="34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3113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932770570"/>
              </p:ext>
            </p:extLst>
          </p:nvPr>
        </p:nvGraphicFramePr>
        <p:xfrm>
          <a:off x="130630" y="220438"/>
          <a:ext cx="10670719" cy="3365795"/>
        </p:xfrm>
        <a:graphic>
          <a:graphicData uri="http://schemas.openxmlformats.org/drawingml/2006/table">
            <a:tbl>
              <a:tblPr>
                <a:tableStyleId>{5C22544A-7EE6-4342-B048-85BDC9FD1C3A}</a:tableStyleId>
              </a:tblPr>
              <a:tblGrid>
                <a:gridCol w="702869">
                  <a:extLst>
                    <a:ext uri="{9D8B030D-6E8A-4147-A177-3AD203B41FA5}">
                      <a16:colId xmlns:a16="http://schemas.microsoft.com/office/drawing/2014/main" val="20000"/>
                    </a:ext>
                  </a:extLst>
                </a:gridCol>
                <a:gridCol w="648801">
                  <a:extLst>
                    <a:ext uri="{9D8B030D-6E8A-4147-A177-3AD203B41FA5}">
                      <a16:colId xmlns:a16="http://schemas.microsoft.com/office/drawing/2014/main" val="20001"/>
                    </a:ext>
                  </a:extLst>
                </a:gridCol>
                <a:gridCol w="558690">
                  <a:extLst>
                    <a:ext uri="{9D8B030D-6E8A-4147-A177-3AD203B41FA5}">
                      <a16:colId xmlns:a16="http://schemas.microsoft.com/office/drawing/2014/main" val="20002"/>
                    </a:ext>
                  </a:extLst>
                </a:gridCol>
                <a:gridCol w="419018">
                  <a:extLst>
                    <a:ext uri="{9D8B030D-6E8A-4147-A177-3AD203B41FA5}">
                      <a16:colId xmlns:a16="http://schemas.microsoft.com/office/drawing/2014/main" val="20003"/>
                    </a:ext>
                  </a:extLst>
                </a:gridCol>
                <a:gridCol w="5393165">
                  <a:extLst>
                    <a:ext uri="{9D8B030D-6E8A-4147-A177-3AD203B41FA5}">
                      <a16:colId xmlns:a16="http://schemas.microsoft.com/office/drawing/2014/main" val="20004"/>
                    </a:ext>
                  </a:extLst>
                </a:gridCol>
                <a:gridCol w="576713">
                  <a:extLst>
                    <a:ext uri="{9D8B030D-6E8A-4147-A177-3AD203B41FA5}">
                      <a16:colId xmlns:a16="http://schemas.microsoft.com/office/drawing/2014/main" val="20005"/>
                    </a:ext>
                  </a:extLst>
                </a:gridCol>
                <a:gridCol w="288356">
                  <a:extLst>
                    <a:ext uri="{9D8B030D-6E8A-4147-A177-3AD203B41FA5}">
                      <a16:colId xmlns:a16="http://schemas.microsoft.com/office/drawing/2014/main" val="20006"/>
                    </a:ext>
                  </a:extLst>
                </a:gridCol>
                <a:gridCol w="288356">
                  <a:extLst>
                    <a:ext uri="{9D8B030D-6E8A-4147-A177-3AD203B41FA5}">
                      <a16:colId xmlns:a16="http://schemas.microsoft.com/office/drawing/2014/main" val="20007"/>
                    </a:ext>
                  </a:extLst>
                </a:gridCol>
                <a:gridCol w="252311">
                  <a:extLst>
                    <a:ext uri="{9D8B030D-6E8A-4147-A177-3AD203B41FA5}">
                      <a16:colId xmlns:a16="http://schemas.microsoft.com/office/drawing/2014/main" val="20008"/>
                    </a:ext>
                  </a:extLst>
                </a:gridCol>
                <a:gridCol w="630779">
                  <a:extLst>
                    <a:ext uri="{9D8B030D-6E8A-4147-A177-3AD203B41FA5}">
                      <a16:colId xmlns:a16="http://schemas.microsoft.com/office/drawing/2014/main" val="20009"/>
                    </a:ext>
                  </a:extLst>
                </a:gridCol>
                <a:gridCol w="288356">
                  <a:extLst>
                    <a:ext uri="{9D8B030D-6E8A-4147-A177-3AD203B41FA5}">
                      <a16:colId xmlns:a16="http://schemas.microsoft.com/office/drawing/2014/main" val="20010"/>
                    </a:ext>
                  </a:extLst>
                </a:gridCol>
                <a:gridCol w="623305">
                  <a:extLst>
                    <a:ext uri="{9D8B030D-6E8A-4147-A177-3AD203B41FA5}">
                      <a16:colId xmlns:a16="http://schemas.microsoft.com/office/drawing/2014/main" val="20011"/>
                    </a:ext>
                  </a:extLst>
                </a:gridCol>
              </a:tblGrid>
              <a:tr h="176109">
                <a:tc>
                  <a:txBody>
                    <a:bodyPr/>
                    <a:lstStyle/>
                    <a:p>
                      <a:pPr algn="ctr" fontAlgn="b"/>
                      <a:r>
                        <a:rPr lang="tr-TR" sz="1000" u="none" strike="noStrike" dirty="0">
                          <a:effectLst/>
                        </a:rPr>
                        <a:t>AŞÇ</a:t>
                      </a:r>
                      <a:endParaRPr lang="tr-TR" sz="1000" b="0" i="0" u="none" strike="noStrike" dirty="0">
                        <a:solidFill>
                          <a:srgbClr val="000000"/>
                        </a:solidFill>
                        <a:effectLst/>
                        <a:latin typeface="Arial"/>
                      </a:endParaRPr>
                    </a:p>
                  </a:txBody>
                  <a:tcPr marL="9525" marR="9525" marT="9525" marB="0" anchor="b"/>
                </a:tc>
                <a:tc>
                  <a:txBody>
                    <a:bodyPr/>
                    <a:lstStyle/>
                    <a:p>
                      <a:pPr algn="ctr" fontAlgn="b"/>
                      <a:r>
                        <a:rPr lang="tr-TR" sz="1000" u="none" strike="noStrike">
                          <a:effectLst/>
                        </a:rPr>
                        <a:t>2007</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MESLEKİ YABANCI DİL 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Z</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5</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0"/>
                  </a:ext>
                </a:extLst>
              </a:tr>
              <a:tr h="184915">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2497</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MESLEK STAJI (15 İŞGÜNÜ)</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Z</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 </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1"/>
                  </a:ext>
                </a:extLst>
              </a:tr>
              <a:tr h="184915">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9</a:t>
                      </a:r>
                      <a:endParaRPr lang="tr-TR" sz="1000" b="1"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2"/>
                  </a:ext>
                </a:extLst>
              </a:tr>
              <a:tr h="176109">
                <a:tc>
                  <a:txBody>
                    <a:bodyPr/>
                    <a:lstStyle/>
                    <a:p>
                      <a:pPr algn="l"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2005</a:t>
                      </a:r>
                      <a:endParaRPr lang="tr-TR" sz="1000" b="0" i="0" u="none" strike="noStrike">
                        <a:solidFill>
                          <a:srgbClr val="000000"/>
                        </a:solidFill>
                        <a:effectLst/>
                        <a:latin typeface="Arial"/>
                      </a:endParaRPr>
                    </a:p>
                  </a:txBody>
                  <a:tcPr marL="9525" marR="9525" marT="9525" marB="0" anchor="b"/>
                </a:tc>
                <a:tc>
                  <a:txBody>
                    <a:bodyPr/>
                    <a:lstStyle/>
                    <a:p>
                      <a:pPr algn="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MUTFAK ÜRÜNLERİ</a:t>
                      </a:r>
                      <a:endParaRPr lang="tr-TR" sz="1000" b="0" i="0" u="none" strike="noStrike">
                        <a:solidFill>
                          <a:srgbClr val="000000"/>
                        </a:solidFill>
                        <a:effectLst/>
                        <a:latin typeface="Arial"/>
                      </a:endParaRPr>
                    </a:p>
                  </a:txBody>
                  <a:tcPr marL="9525" marR="9525" marT="9525" marB="0" anchor="ctr"/>
                </a:tc>
                <a:tc>
                  <a:txBody>
                    <a:bodyPr/>
                    <a:lstStyle/>
                    <a:p>
                      <a:pPr algn="ctr" fontAlgn="ctr"/>
                      <a:r>
                        <a:rPr lang="tr-TR" sz="1000" u="none" strike="noStrike">
                          <a:effectLst/>
                        </a:rPr>
                        <a:t>S</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6</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6</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3"/>
                  </a:ext>
                </a:extLst>
              </a:tr>
              <a:tr h="176109">
                <a:tc>
                  <a:txBody>
                    <a:bodyPr/>
                    <a:lstStyle/>
                    <a:p>
                      <a:pPr algn="l"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DÜNYA MUTFAK UYGULAMALARI ve TEKNİKLERİ</a:t>
                      </a:r>
                      <a:endParaRPr lang="tr-TR" sz="1000" b="0" i="0" u="none" strike="noStrike">
                        <a:solidFill>
                          <a:srgbClr val="000000"/>
                        </a:solidFill>
                        <a:effectLst/>
                        <a:latin typeface="Arial"/>
                      </a:endParaRPr>
                    </a:p>
                  </a:txBody>
                  <a:tcPr marL="9525" marR="9525" marT="9525" marB="0" anchor="ctr"/>
                </a:tc>
                <a:tc>
                  <a:txBody>
                    <a:bodyPr/>
                    <a:lstStyle/>
                    <a:p>
                      <a:pPr algn="ctr" fontAlgn="ctr"/>
                      <a:r>
                        <a:rPr lang="tr-TR" sz="1000" u="none" strike="noStrike">
                          <a:effectLst/>
                        </a:rPr>
                        <a:t>S</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6</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6</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4"/>
                  </a:ext>
                </a:extLst>
              </a:tr>
              <a:tr h="176109">
                <a:tc>
                  <a:txBody>
                    <a:bodyPr/>
                    <a:lstStyle/>
                    <a:p>
                      <a:pPr algn="l"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c>
                  <a:txBody>
                    <a:bodyPr/>
                    <a:lstStyle/>
                    <a:p>
                      <a:pPr algn="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TÜRK MUTFAK UYGULAMALARI ve TEKNİKLERİ</a:t>
                      </a:r>
                      <a:endParaRPr lang="tr-TR" sz="1000" b="0" i="0" u="none" strike="noStrike">
                        <a:solidFill>
                          <a:srgbClr val="000000"/>
                        </a:solidFill>
                        <a:effectLst/>
                        <a:latin typeface="Arial"/>
                      </a:endParaRPr>
                    </a:p>
                  </a:txBody>
                  <a:tcPr marL="9525" marR="9525" marT="9525" marB="0" anchor="ctr"/>
                </a:tc>
                <a:tc>
                  <a:txBody>
                    <a:bodyPr/>
                    <a:lstStyle/>
                    <a:p>
                      <a:pPr algn="ctr" fontAlgn="ctr"/>
                      <a:r>
                        <a:rPr lang="tr-TR" sz="1000" u="none" strike="noStrike">
                          <a:effectLst/>
                        </a:rPr>
                        <a:t>S</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100" u="none" strike="noStrike">
                          <a:effectLst/>
                        </a:rPr>
                        <a:t>4</a:t>
                      </a:r>
                      <a:endParaRPr lang="tr-TR" sz="1100" b="0" i="0" u="none" strike="noStrike">
                        <a:solidFill>
                          <a:srgbClr val="000000"/>
                        </a:solidFill>
                        <a:effectLst/>
                        <a:latin typeface="Calibri"/>
                      </a:endParaRPr>
                    </a:p>
                  </a:txBody>
                  <a:tcPr marL="9525" marR="9525" marT="9525" marB="0" anchor="b"/>
                </a:tc>
                <a:tc>
                  <a:txBody>
                    <a:bodyPr/>
                    <a:lstStyle/>
                    <a:p>
                      <a:pPr algn="ctr" fontAlgn="b"/>
                      <a:r>
                        <a:rPr lang="tr-TR" sz="1100" u="none" strike="noStrike">
                          <a:effectLst/>
                        </a:rPr>
                        <a:t>2</a:t>
                      </a:r>
                      <a:endParaRPr lang="tr-TR" sz="1100" b="0" i="0" u="none" strike="noStrike">
                        <a:solidFill>
                          <a:srgbClr val="000000"/>
                        </a:solidFill>
                        <a:effectLst/>
                        <a:latin typeface="Calibri"/>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100" u="none" strike="noStrike">
                          <a:effectLst/>
                        </a:rPr>
                        <a:t>6</a:t>
                      </a:r>
                      <a:endParaRPr lang="tr-TR" sz="1100" b="0" i="0" u="none" strike="noStrike">
                        <a:solidFill>
                          <a:srgbClr val="000000"/>
                        </a:solidFill>
                        <a:effectLst/>
                        <a:latin typeface="Calibri"/>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6</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5"/>
                  </a:ext>
                </a:extLst>
              </a:tr>
              <a:tr h="176109">
                <a:tc>
                  <a:txBody>
                    <a:bodyPr/>
                    <a:lstStyle/>
                    <a:p>
                      <a:pPr algn="l"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KASAPHANE ÜRÜNLERİ</a:t>
                      </a:r>
                      <a:endParaRPr lang="tr-TR" sz="1000" b="0" i="0" u="none" strike="noStrike">
                        <a:solidFill>
                          <a:srgbClr val="000000"/>
                        </a:solidFill>
                        <a:effectLst/>
                        <a:latin typeface="Arial"/>
                      </a:endParaRPr>
                    </a:p>
                  </a:txBody>
                  <a:tcPr marL="9525" marR="9525" marT="9525" marB="0" anchor="ctr"/>
                </a:tc>
                <a:tc>
                  <a:txBody>
                    <a:bodyPr/>
                    <a:lstStyle/>
                    <a:p>
                      <a:pPr algn="ctr" fontAlgn="ctr"/>
                      <a:r>
                        <a:rPr lang="tr-TR" sz="1000" u="none" strike="noStrike">
                          <a:effectLst/>
                        </a:rPr>
                        <a:t>S</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6</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6"/>
                  </a:ext>
                </a:extLst>
              </a:tr>
              <a:tr h="176109">
                <a:tc>
                  <a:txBody>
                    <a:bodyPr/>
                    <a:lstStyle/>
                    <a:p>
                      <a:pPr algn="l"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MENÜ PLANLAMA</a:t>
                      </a:r>
                      <a:endParaRPr lang="tr-TR" sz="1000" b="0" i="0" u="none" strike="noStrike">
                        <a:solidFill>
                          <a:srgbClr val="000000"/>
                        </a:solidFill>
                        <a:effectLst/>
                        <a:latin typeface="Arial"/>
                      </a:endParaRPr>
                    </a:p>
                  </a:txBody>
                  <a:tcPr marL="9525" marR="9525" marT="9525" marB="0" anchor="ctr"/>
                </a:tc>
                <a:tc>
                  <a:txBody>
                    <a:bodyPr/>
                    <a:lstStyle/>
                    <a:p>
                      <a:pPr algn="ctr" fontAlgn="ctr"/>
                      <a:r>
                        <a:rPr lang="tr-TR" sz="1000" u="none" strike="noStrike">
                          <a:effectLst/>
                        </a:rPr>
                        <a:t>S</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dirty="0">
                          <a:effectLst/>
                        </a:rPr>
                        <a:t>2</a:t>
                      </a:r>
                      <a:endParaRPr lang="tr-TR" sz="1000" b="0" i="0" u="none" strike="noStrike" dirty="0">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7"/>
                  </a:ext>
                </a:extLst>
              </a:tr>
              <a:tr h="176109">
                <a:tc>
                  <a:txBody>
                    <a:bodyPr/>
                    <a:lstStyle/>
                    <a:p>
                      <a:pPr algn="l"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YEMEK SOSYOLOJİSİ</a:t>
                      </a:r>
                      <a:endParaRPr lang="tr-TR" sz="1000" b="0" i="0" u="none" strike="noStrike">
                        <a:solidFill>
                          <a:srgbClr val="000000"/>
                        </a:solidFill>
                        <a:effectLst/>
                        <a:latin typeface="Arial"/>
                      </a:endParaRPr>
                    </a:p>
                  </a:txBody>
                  <a:tcPr marL="9525" marR="9525" marT="9525" marB="0" anchor="ctr"/>
                </a:tc>
                <a:tc>
                  <a:txBody>
                    <a:bodyPr/>
                    <a:lstStyle/>
                    <a:p>
                      <a:pPr algn="ctr" fontAlgn="ctr"/>
                      <a:r>
                        <a:rPr lang="tr-TR" sz="1000" u="none" strike="noStrike">
                          <a:effectLst/>
                        </a:rPr>
                        <a:t>S</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2</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8"/>
                  </a:ext>
                </a:extLst>
              </a:tr>
              <a:tr h="176109">
                <a:tc>
                  <a:txBody>
                    <a:bodyPr/>
                    <a:lstStyle/>
                    <a:p>
                      <a:pPr algn="l"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GASTRONOMİDE YENİ TRENDLER</a:t>
                      </a:r>
                      <a:endParaRPr lang="tr-TR" sz="1000" b="0" i="0" u="none" strike="noStrike">
                        <a:solidFill>
                          <a:srgbClr val="000000"/>
                        </a:solidFill>
                        <a:effectLst/>
                        <a:latin typeface="Arial"/>
                      </a:endParaRPr>
                    </a:p>
                  </a:txBody>
                  <a:tcPr marL="9525" marR="9525" marT="9525" marB="0" anchor="ctr"/>
                </a:tc>
                <a:tc>
                  <a:txBody>
                    <a:bodyPr/>
                    <a:lstStyle/>
                    <a:p>
                      <a:pPr algn="ctr" fontAlgn="ctr"/>
                      <a:r>
                        <a:rPr lang="tr-TR" sz="1000" u="none" strike="noStrike">
                          <a:effectLst/>
                        </a:rPr>
                        <a:t>S</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2</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9"/>
                  </a:ext>
                </a:extLst>
              </a:tr>
              <a:tr h="176109">
                <a:tc>
                  <a:txBody>
                    <a:bodyPr/>
                    <a:lstStyle/>
                    <a:p>
                      <a:pPr algn="l"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c>
                  <a:txBody>
                    <a:bodyPr/>
                    <a:lstStyle/>
                    <a:p>
                      <a:pPr algn="r" fontAlgn="b"/>
                      <a:r>
                        <a:rPr lang="tr-TR" sz="1100" u="none" strike="noStrike">
                          <a:effectLst/>
                        </a:rPr>
                        <a:t>2</a:t>
                      </a:r>
                      <a:endParaRPr lang="tr-TR" sz="1100" b="0" i="0" u="none" strike="noStrike">
                        <a:solidFill>
                          <a:srgbClr val="000000"/>
                        </a:solidFill>
                        <a:effectLst/>
                        <a:latin typeface="Calibri"/>
                      </a:endParaRPr>
                    </a:p>
                  </a:txBody>
                  <a:tcPr marL="9525" marR="9525" marT="9525" marB="0" anchor="b"/>
                </a:tc>
                <a:tc>
                  <a:txBody>
                    <a:bodyPr/>
                    <a:lstStyle/>
                    <a:p>
                      <a:pPr algn="ctr" fontAlgn="b"/>
                      <a:r>
                        <a:rPr lang="tr-TR" sz="1100" u="none" strike="noStrike">
                          <a:effectLst/>
                        </a:rPr>
                        <a:t>3</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000" u="none" strike="noStrike">
                          <a:effectLst/>
                        </a:rPr>
                        <a:t>II YABANCI DİL I</a:t>
                      </a:r>
                      <a:endParaRPr lang="tr-TR" sz="1000" b="0" i="0" u="none" strike="noStrike">
                        <a:solidFill>
                          <a:srgbClr val="000000"/>
                        </a:solidFill>
                        <a:effectLst/>
                        <a:latin typeface="Arial"/>
                      </a:endParaRPr>
                    </a:p>
                  </a:txBody>
                  <a:tcPr marL="9525" marR="9525" marT="9525" marB="0" anchor="ctr"/>
                </a:tc>
                <a:tc>
                  <a:txBody>
                    <a:bodyPr/>
                    <a:lstStyle/>
                    <a:p>
                      <a:pPr algn="ctr" fontAlgn="ctr"/>
                      <a:r>
                        <a:rPr lang="tr-TR" sz="1000" u="none" strike="noStrike">
                          <a:effectLst/>
                        </a:rPr>
                        <a:t>S</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100" u="none" strike="noStrike">
                          <a:effectLst/>
                        </a:rPr>
                        <a:t>2</a:t>
                      </a:r>
                      <a:endParaRPr lang="tr-TR" sz="1100" b="0" i="0" u="none" strike="noStrike">
                        <a:solidFill>
                          <a:srgbClr val="000000"/>
                        </a:solidFill>
                        <a:effectLst/>
                        <a:latin typeface="Calibri"/>
                      </a:endParaRPr>
                    </a:p>
                  </a:txBody>
                  <a:tcPr marL="9525" marR="9525" marT="9525" marB="0" anchor="b"/>
                </a:tc>
                <a:tc>
                  <a:txBody>
                    <a:bodyPr/>
                    <a:lstStyle/>
                    <a:p>
                      <a:pPr algn="ctr" fontAlgn="b"/>
                      <a:r>
                        <a:rPr lang="tr-TR" sz="1100" u="none" strike="noStrike">
                          <a:effectLst/>
                        </a:rPr>
                        <a:t>0</a:t>
                      </a:r>
                      <a:endParaRPr lang="tr-TR" sz="1100" b="0" i="0" u="none" strike="noStrike">
                        <a:solidFill>
                          <a:srgbClr val="000000"/>
                        </a:solidFill>
                        <a:effectLst/>
                        <a:latin typeface="Calibri"/>
                      </a:endParaRPr>
                    </a:p>
                  </a:txBody>
                  <a:tcPr marL="9525" marR="9525" marT="9525" marB="0" anchor="b"/>
                </a:tc>
                <a:tc>
                  <a:txBody>
                    <a:bodyPr/>
                    <a:lstStyle/>
                    <a:p>
                      <a:pPr algn="ctr" fontAlgn="b"/>
                      <a:r>
                        <a:rPr lang="tr-TR" sz="1100" u="none" strike="noStrike">
                          <a:effectLst/>
                        </a:rPr>
                        <a:t>0</a:t>
                      </a:r>
                      <a:endParaRPr lang="tr-TR" sz="1100" b="0" i="0" u="none" strike="noStrike">
                        <a:solidFill>
                          <a:srgbClr val="000000"/>
                        </a:solidFill>
                        <a:effectLst/>
                        <a:latin typeface="Calibri"/>
                      </a:endParaRPr>
                    </a:p>
                  </a:txBody>
                  <a:tcPr marL="9525" marR="9525" marT="9525" marB="0" anchor="b"/>
                </a:tc>
                <a:tc>
                  <a:txBody>
                    <a:bodyPr/>
                    <a:lstStyle/>
                    <a:p>
                      <a:pPr algn="ctr" fontAlgn="b"/>
                      <a:r>
                        <a:rPr lang="tr-TR" sz="1100" u="none" strike="noStrike">
                          <a:effectLst/>
                        </a:rPr>
                        <a:t>2</a:t>
                      </a:r>
                      <a:endParaRPr lang="tr-TR" sz="1100" b="0" i="0" u="none" strike="noStrike">
                        <a:solidFill>
                          <a:srgbClr val="000000"/>
                        </a:solidFill>
                        <a:effectLst/>
                        <a:latin typeface="Calibri"/>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0"/>
                  </a:ext>
                </a:extLst>
              </a:tr>
              <a:tr h="176109">
                <a:tc>
                  <a:txBody>
                    <a:bodyPr/>
                    <a:lstStyle/>
                    <a:p>
                      <a:pPr algn="l" fontAlgn="b"/>
                      <a:r>
                        <a:rPr lang="tr-TR" sz="1000" u="none" strike="noStrike">
                          <a:effectLst/>
                        </a:rPr>
                        <a:t>TOİ</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2803</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YİYECEK İÇECEK SERVİSİ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4</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1"/>
                  </a:ext>
                </a:extLst>
              </a:tr>
              <a:tr h="176109">
                <a:tc>
                  <a:txBody>
                    <a:bodyPr/>
                    <a:lstStyle/>
                    <a:p>
                      <a:pPr algn="l" fontAlgn="b"/>
                      <a:r>
                        <a:rPr lang="tr-TR" sz="1000" u="none" strike="noStrike">
                          <a:effectLst/>
                        </a:rPr>
                        <a:t>İŞY</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2813</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İŞLETME YÖNETİMİ 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2"/>
                  </a:ext>
                </a:extLst>
              </a:tr>
              <a:tr h="176109">
                <a:tc>
                  <a:txBody>
                    <a:bodyPr/>
                    <a:lstStyle/>
                    <a:p>
                      <a:pPr algn="l" fontAlgn="b"/>
                      <a:r>
                        <a:rPr lang="tr-TR" sz="1000" u="none" strike="noStrike">
                          <a:effectLst/>
                        </a:rPr>
                        <a:t>İŞY</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2805</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ARAŞTIRMA YÖNTEM VE TEKNİKLERİ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2</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3"/>
                  </a:ext>
                </a:extLst>
              </a:tr>
              <a:tr h="176109">
                <a:tc>
                  <a:txBody>
                    <a:bodyPr/>
                    <a:lstStyle/>
                    <a:p>
                      <a:pPr algn="l" fontAlgn="b"/>
                      <a:r>
                        <a:rPr lang="tr-TR" sz="1000" u="none" strike="noStrike">
                          <a:effectLst/>
                        </a:rPr>
                        <a:t>TOİ</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2801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OTEL İŞLETMECİLİĞİ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2</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4"/>
                  </a:ext>
                </a:extLst>
              </a:tr>
              <a:tr h="176109">
                <a:tc>
                  <a:txBody>
                    <a:bodyPr/>
                    <a:lstStyle/>
                    <a:p>
                      <a:pPr algn="l" fontAlgn="b"/>
                      <a:r>
                        <a:rPr lang="tr-TR" sz="1000" u="none" strike="noStrike">
                          <a:effectLst/>
                        </a:rPr>
                        <a:t>İŞY</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2803</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İNSAN KAYNAKLARI YÖNETİMİ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1</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2</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5"/>
                  </a:ext>
                </a:extLst>
              </a:tr>
              <a:tr h="176109">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BÖLÜM DIŞI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6"/>
                  </a:ext>
                </a:extLst>
              </a:tr>
              <a:tr h="176109">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 </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21</a:t>
                      </a:r>
                      <a:endParaRPr lang="tr-TR" sz="1000" b="1" i="1"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7"/>
                  </a:ext>
                </a:extLst>
              </a:tr>
              <a:tr h="176109">
                <a:tc>
                  <a:txBody>
                    <a:bodyPr/>
                    <a:lstStyle/>
                    <a:p>
                      <a:pPr algn="ctr" fontAlgn="t"/>
                      <a:r>
                        <a:rPr lang="tr-TR" sz="1000" u="none" strike="noStrike">
                          <a:effectLst/>
                        </a:rPr>
                        <a:t> </a:t>
                      </a:r>
                      <a:endParaRPr lang="tr-TR" sz="1000" b="1" i="0" u="none" strike="noStrike">
                        <a:solidFill>
                          <a:srgbClr val="000000"/>
                        </a:solidFill>
                        <a:effectLst/>
                        <a:latin typeface="Arial"/>
                      </a:endParaRPr>
                    </a:p>
                  </a:txBody>
                  <a:tcPr marL="9525" marR="9525" marT="9525" marB="0"/>
                </a:tc>
                <a:tc>
                  <a:txBody>
                    <a:bodyPr/>
                    <a:lstStyle/>
                    <a:p>
                      <a:pPr algn="ctr" fontAlgn="t"/>
                      <a:r>
                        <a:rPr lang="tr-TR" sz="1000" u="none" strike="noStrike">
                          <a:effectLst/>
                        </a:rPr>
                        <a:t> </a:t>
                      </a:r>
                      <a:endParaRPr lang="tr-TR" sz="1000" b="1" i="0" u="none" strike="noStrike">
                        <a:solidFill>
                          <a:srgbClr val="000000"/>
                        </a:solidFill>
                        <a:effectLst/>
                        <a:latin typeface="Arial"/>
                      </a:endParaRPr>
                    </a:p>
                  </a:txBody>
                  <a:tcPr marL="9525" marR="9525" marT="9525" marB="0"/>
                </a:tc>
                <a:tc>
                  <a:txBody>
                    <a:bodyPr/>
                    <a:lstStyle/>
                    <a:p>
                      <a:pPr algn="ctr" fontAlgn="t"/>
                      <a:r>
                        <a:rPr lang="tr-TR" sz="1000" u="none" strike="noStrike">
                          <a:effectLst/>
                        </a:rPr>
                        <a:t> </a:t>
                      </a:r>
                      <a:endParaRPr lang="tr-TR" sz="1000" b="0" i="1" u="none" strike="noStrike">
                        <a:solidFill>
                          <a:srgbClr val="000000"/>
                        </a:solidFill>
                        <a:effectLst/>
                        <a:latin typeface="Arial"/>
                      </a:endParaRPr>
                    </a:p>
                  </a:txBody>
                  <a:tcPr marL="9525" marR="9525" marT="9525" marB="0"/>
                </a:tc>
                <a:tc>
                  <a:txBody>
                    <a:bodyPr/>
                    <a:lstStyle/>
                    <a:p>
                      <a:pPr algn="ctr" fontAlgn="t"/>
                      <a:r>
                        <a:rPr lang="tr-TR" sz="1000" u="none" strike="noStrike">
                          <a:effectLst/>
                        </a:rPr>
                        <a:t> </a:t>
                      </a:r>
                      <a:endParaRPr lang="tr-TR" sz="1000" b="0" i="1" u="none" strike="noStrike">
                        <a:solidFill>
                          <a:srgbClr val="000000"/>
                        </a:solidFill>
                        <a:effectLst/>
                        <a:latin typeface="Arial"/>
                      </a:endParaRPr>
                    </a:p>
                  </a:txBody>
                  <a:tcPr marL="9525" marR="9525" marT="9525" marB="0"/>
                </a:tc>
                <a:tc>
                  <a:txBody>
                    <a:bodyPr/>
                    <a:lstStyle/>
                    <a:p>
                      <a:pPr algn="r" fontAlgn="t"/>
                      <a:r>
                        <a:rPr lang="tr-TR" sz="1000" u="none" strike="noStrike">
                          <a:effectLst/>
                        </a:rPr>
                        <a:t>TOPLAM</a:t>
                      </a:r>
                      <a:endParaRPr lang="tr-TR" sz="1000" b="1" i="0" u="none" strike="noStrike">
                        <a:solidFill>
                          <a:srgbClr val="000000"/>
                        </a:solidFill>
                        <a:effectLst/>
                        <a:latin typeface="Arial"/>
                      </a:endParaRPr>
                    </a:p>
                  </a:txBody>
                  <a:tcPr marL="9525" marR="9525" marT="9525" marB="0"/>
                </a:tc>
                <a:tc>
                  <a:txBody>
                    <a:bodyPr/>
                    <a:lstStyle/>
                    <a:p>
                      <a:pPr algn="ctr" fontAlgn="t"/>
                      <a:r>
                        <a:rPr lang="tr-TR" sz="1000" u="none" strike="noStrike">
                          <a:effectLst/>
                        </a:rPr>
                        <a:t> </a:t>
                      </a:r>
                      <a:endParaRPr lang="tr-TR" sz="1000" b="0" i="1"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 </a:t>
                      </a:r>
                      <a:endParaRPr lang="tr-TR" sz="1000" b="1"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0" u="none" strike="noStrike">
                        <a:solidFill>
                          <a:srgbClr val="000000"/>
                        </a:solidFill>
                        <a:effectLst/>
                        <a:latin typeface="Arial"/>
                      </a:endParaRPr>
                    </a:p>
                  </a:txBody>
                  <a:tcPr marL="9525" marR="9525" marT="9525" marB="0" anchor="b"/>
                </a:tc>
                <a:tc>
                  <a:txBody>
                    <a:bodyPr/>
                    <a:lstStyle/>
                    <a:p>
                      <a:pPr algn="ctr" fontAlgn="b"/>
                      <a:r>
                        <a:rPr lang="tr-TR" sz="1000" u="none" strike="noStrike" dirty="0">
                          <a:effectLst/>
                        </a:rPr>
                        <a:t>30</a:t>
                      </a:r>
                      <a:endParaRPr lang="tr-TR" sz="10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18"/>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854214939"/>
              </p:ext>
            </p:extLst>
          </p:nvPr>
        </p:nvGraphicFramePr>
        <p:xfrm>
          <a:off x="143329" y="3564391"/>
          <a:ext cx="10690678" cy="3076575"/>
        </p:xfrm>
        <a:graphic>
          <a:graphicData uri="http://schemas.openxmlformats.org/drawingml/2006/table">
            <a:tbl>
              <a:tblPr>
                <a:tableStyleId>{5C22544A-7EE6-4342-B048-85BDC9FD1C3A}</a:tableStyleId>
              </a:tblPr>
              <a:tblGrid>
                <a:gridCol w="707271">
                  <a:extLst>
                    <a:ext uri="{9D8B030D-6E8A-4147-A177-3AD203B41FA5}">
                      <a16:colId xmlns:a16="http://schemas.microsoft.com/office/drawing/2014/main" val="20000"/>
                    </a:ext>
                  </a:extLst>
                </a:gridCol>
                <a:gridCol w="652865">
                  <a:extLst>
                    <a:ext uri="{9D8B030D-6E8A-4147-A177-3AD203B41FA5}">
                      <a16:colId xmlns:a16="http://schemas.microsoft.com/office/drawing/2014/main" val="20001"/>
                    </a:ext>
                  </a:extLst>
                </a:gridCol>
                <a:gridCol w="562190">
                  <a:extLst>
                    <a:ext uri="{9D8B030D-6E8A-4147-A177-3AD203B41FA5}">
                      <a16:colId xmlns:a16="http://schemas.microsoft.com/office/drawing/2014/main" val="20002"/>
                    </a:ext>
                  </a:extLst>
                </a:gridCol>
                <a:gridCol w="421643">
                  <a:extLst>
                    <a:ext uri="{9D8B030D-6E8A-4147-A177-3AD203B41FA5}">
                      <a16:colId xmlns:a16="http://schemas.microsoft.com/office/drawing/2014/main" val="20003"/>
                    </a:ext>
                  </a:extLst>
                </a:gridCol>
                <a:gridCol w="5426947">
                  <a:extLst>
                    <a:ext uri="{9D8B030D-6E8A-4147-A177-3AD203B41FA5}">
                      <a16:colId xmlns:a16="http://schemas.microsoft.com/office/drawing/2014/main" val="20004"/>
                    </a:ext>
                  </a:extLst>
                </a:gridCol>
                <a:gridCol w="580325">
                  <a:extLst>
                    <a:ext uri="{9D8B030D-6E8A-4147-A177-3AD203B41FA5}">
                      <a16:colId xmlns:a16="http://schemas.microsoft.com/office/drawing/2014/main" val="20005"/>
                    </a:ext>
                  </a:extLst>
                </a:gridCol>
                <a:gridCol w="290163">
                  <a:extLst>
                    <a:ext uri="{9D8B030D-6E8A-4147-A177-3AD203B41FA5}">
                      <a16:colId xmlns:a16="http://schemas.microsoft.com/office/drawing/2014/main" val="20006"/>
                    </a:ext>
                  </a:extLst>
                </a:gridCol>
                <a:gridCol w="290163">
                  <a:extLst>
                    <a:ext uri="{9D8B030D-6E8A-4147-A177-3AD203B41FA5}">
                      <a16:colId xmlns:a16="http://schemas.microsoft.com/office/drawing/2014/main" val="20007"/>
                    </a:ext>
                  </a:extLst>
                </a:gridCol>
                <a:gridCol w="253892">
                  <a:extLst>
                    <a:ext uri="{9D8B030D-6E8A-4147-A177-3AD203B41FA5}">
                      <a16:colId xmlns:a16="http://schemas.microsoft.com/office/drawing/2014/main" val="20008"/>
                    </a:ext>
                  </a:extLst>
                </a:gridCol>
                <a:gridCol w="634731">
                  <a:extLst>
                    <a:ext uri="{9D8B030D-6E8A-4147-A177-3AD203B41FA5}">
                      <a16:colId xmlns:a16="http://schemas.microsoft.com/office/drawing/2014/main" val="20009"/>
                    </a:ext>
                  </a:extLst>
                </a:gridCol>
                <a:gridCol w="290163">
                  <a:extLst>
                    <a:ext uri="{9D8B030D-6E8A-4147-A177-3AD203B41FA5}">
                      <a16:colId xmlns:a16="http://schemas.microsoft.com/office/drawing/2014/main" val="20010"/>
                    </a:ext>
                  </a:extLst>
                </a:gridCol>
                <a:gridCol w="580325">
                  <a:extLst>
                    <a:ext uri="{9D8B030D-6E8A-4147-A177-3AD203B41FA5}">
                      <a16:colId xmlns:a16="http://schemas.microsoft.com/office/drawing/2014/main" val="20011"/>
                    </a:ext>
                  </a:extLst>
                </a:gridCol>
              </a:tblGrid>
              <a:tr h="190500">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2008</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MESLEKİ YABANCI DİL II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Z</a:t>
                      </a:r>
                      <a:endParaRPr lang="tr-TR" sz="1000" b="0"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5</a:t>
                      </a:r>
                      <a:endParaRPr lang="tr-TR" sz="1000" b="0" i="1"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0"/>
                  </a:ext>
                </a:extLst>
              </a:tr>
              <a:tr h="200025">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2498</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MESLEK STAJI (15 İŞGÜNÜ)</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Z</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 </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1"/>
                  </a:ext>
                </a:extLst>
              </a:tr>
              <a:tr h="200025">
                <a:tc>
                  <a:txBody>
                    <a:bodyPr/>
                    <a:lstStyle/>
                    <a:p>
                      <a:pPr algn="l"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c>
                  <a:txBody>
                    <a:bodyPr/>
                    <a:lstStyle/>
                    <a:p>
                      <a:pPr algn="l"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c>
                  <a:txBody>
                    <a:bodyPr/>
                    <a:lstStyle/>
                    <a:p>
                      <a:pPr algn="l"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c>
                  <a:txBody>
                    <a:bodyPr/>
                    <a:lstStyle/>
                    <a:p>
                      <a:pPr algn="ctr"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c>
                  <a:txBody>
                    <a:bodyPr/>
                    <a:lstStyle/>
                    <a:p>
                      <a:pPr algn="l"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c>
                  <a:txBody>
                    <a:bodyPr/>
                    <a:lstStyle/>
                    <a:p>
                      <a:pPr algn="l"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c>
                  <a:txBody>
                    <a:bodyPr/>
                    <a:lstStyle/>
                    <a:p>
                      <a:pPr algn="r" fontAlgn="b"/>
                      <a:r>
                        <a:rPr lang="tr-TR" sz="1100" u="none" strike="noStrike">
                          <a:effectLst/>
                        </a:rPr>
                        <a:t>3</a:t>
                      </a:r>
                      <a:endParaRPr lang="tr-TR" sz="1100" b="1" i="0" u="none" strike="noStrike">
                        <a:solidFill>
                          <a:srgbClr val="000000"/>
                        </a:solidFill>
                        <a:effectLst/>
                        <a:latin typeface="Calibri"/>
                      </a:endParaRPr>
                    </a:p>
                  </a:txBody>
                  <a:tcPr marL="9525" marR="9525" marT="9525" marB="0" anchor="b"/>
                </a:tc>
                <a:tc>
                  <a:txBody>
                    <a:bodyPr/>
                    <a:lstStyle/>
                    <a:p>
                      <a:pPr algn="l"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c>
                  <a:txBody>
                    <a:bodyPr/>
                    <a:lstStyle/>
                    <a:p>
                      <a:pPr algn="l"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c>
                  <a:txBody>
                    <a:bodyPr/>
                    <a:lstStyle/>
                    <a:p>
                      <a:pPr algn="l"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c>
                  <a:txBody>
                    <a:bodyPr/>
                    <a:lstStyle/>
                    <a:p>
                      <a:pPr algn="l"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c>
                  <a:txBody>
                    <a:bodyPr/>
                    <a:lstStyle/>
                    <a:p>
                      <a:pPr algn="ctr" fontAlgn="ctr"/>
                      <a:r>
                        <a:rPr lang="tr-TR" sz="1100" u="none" strike="noStrike">
                          <a:effectLst/>
                        </a:rPr>
                        <a:t>9</a:t>
                      </a:r>
                      <a:endParaRPr lang="tr-TR" sz="1100" b="1"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190500">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2002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PASTANE ÜRÜNLERİ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6</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6</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2006</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MUTFAK ÇEŞİTLERİ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5</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6</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2504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SÜSLEME SANATI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4</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6</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5"/>
                  </a:ext>
                </a:extLst>
              </a:tr>
              <a:tr h="190500">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GIDA ÜRÜNLERİNDE DUYUSAL ANALİZ TEKNİKLERİ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4</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6</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6"/>
                  </a:ext>
                </a:extLst>
              </a:tr>
              <a:tr h="190500">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YİYECEK İÇECEK MALİYET KONTROLÜ</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2</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7"/>
                  </a:ext>
                </a:extLst>
              </a:tr>
              <a:tr h="190500">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RESTORAN İŞLETMECİLİĞİ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2</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8"/>
                  </a:ext>
                </a:extLst>
              </a:tr>
              <a:tr h="190500">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l"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SOSYAL SORUMLULUK PROJESİ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2</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9"/>
                  </a:ext>
                </a:extLst>
              </a:tr>
              <a:tr h="190500">
                <a:tc>
                  <a:txBody>
                    <a:bodyPr/>
                    <a:lstStyle/>
                    <a:p>
                      <a:pPr algn="ctr" fontAlgn="b"/>
                      <a:r>
                        <a:rPr lang="tr-TR" sz="1000" u="none" strike="noStrike">
                          <a:effectLst/>
                        </a:rPr>
                        <a:t>AŞÇ</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GİRİŞİMCİLİK</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2</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0"/>
                  </a:ext>
                </a:extLst>
              </a:tr>
              <a:tr h="190500">
                <a:tc>
                  <a:txBody>
                    <a:bodyPr/>
                    <a:lstStyle/>
                    <a:p>
                      <a:pPr algn="ctr" fontAlgn="b"/>
                      <a:r>
                        <a:rPr lang="tr-TR" sz="1000" u="none" strike="noStrike">
                          <a:effectLst/>
                        </a:rPr>
                        <a:t>TOİ</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2804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GÖSTERİ SERVİSİ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1"/>
                  </a:ext>
                </a:extLst>
              </a:tr>
              <a:tr h="190500">
                <a:tc>
                  <a:txBody>
                    <a:bodyPr/>
                    <a:lstStyle/>
                    <a:p>
                      <a:pPr algn="ctr" fontAlgn="b"/>
                      <a:r>
                        <a:rPr lang="tr-TR" sz="1000" u="none" strike="noStrike">
                          <a:effectLst/>
                        </a:rPr>
                        <a:t>İŞY</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2814</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İŞLETME YÖNETİMİ II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0</a:t>
                      </a:r>
                      <a:endParaRPr lang="tr-TR" sz="1000" b="0" i="0" u="none" strike="noStrike">
                        <a:solidFill>
                          <a:srgbClr val="000000"/>
                        </a:solidFill>
                        <a:effectLst/>
                        <a:latin typeface="Arial"/>
                      </a:endParaRPr>
                    </a:p>
                  </a:txBody>
                  <a:tcPr marL="9525" marR="9525" marT="9525" marB="0" anchor="b"/>
                </a:tc>
                <a:tc>
                  <a:txBody>
                    <a:bodyPr/>
                    <a:lstStyle/>
                    <a:p>
                      <a:pPr algn="ctr" fontAlgn="t"/>
                      <a:r>
                        <a:rPr lang="tr-TR" sz="1000" u="none" strike="noStrike">
                          <a:effectLst/>
                        </a:rPr>
                        <a:t>2</a:t>
                      </a:r>
                      <a:endParaRPr lang="tr-TR" sz="1000" b="0"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3</a:t>
                      </a:r>
                      <a:endParaRPr lang="tr-TR"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2"/>
                  </a:ext>
                </a:extLst>
              </a:tr>
              <a:tr h="190500">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4</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BÖLÜM DIŞI</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S</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a:t>
                      </a:r>
                      <a:endParaRPr lang="tr-TR" sz="1000" b="1" i="1"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3"/>
                  </a:ext>
                </a:extLst>
              </a:tr>
              <a:tr h="190500">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l" fontAlgn="ctr"/>
                      <a:r>
                        <a:rPr lang="tr-TR" sz="1000" u="none" strike="noStrike">
                          <a:effectLst/>
                        </a:rPr>
                        <a:t> </a:t>
                      </a:r>
                      <a:endParaRPr lang="tr-TR" sz="1000" b="0" i="0" u="none" strike="noStrike">
                        <a:solidFill>
                          <a:srgbClr val="000000"/>
                        </a:solidFill>
                        <a:effectLst/>
                        <a:latin typeface="Arial"/>
                      </a:endParaRPr>
                    </a:p>
                  </a:txBody>
                  <a:tcPr marL="9525" marR="9525" marT="9525" marB="0" anchor="ctr"/>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1"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21</a:t>
                      </a:r>
                      <a:endParaRPr lang="tr-TR" sz="1000" b="1" i="1"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4"/>
                  </a:ext>
                </a:extLst>
              </a:tr>
              <a:tr h="200025">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0" i="0" u="none" strike="noStrike">
                        <a:solidFill>
                          <a:srgbClr val="000000"/>
                        </a:solidFill>
                        <a:effectLst/>
                        <a:latin typeface="Arial"/>
                      </a:endParaRPr>
                    </a:p>
                  </a:txBody>
                  <a:tcPr marL="9525" marR="9525" marT="9525" marB="0" anchor="b"/>
                </a:tc>
                <a:tc>
                  <a:txBody>
                    <a:bodyPr/>
                    <a:lstStyle/>
                    <a:p>
                      <a:pPr algn="r" fontAlgn="t"/>
                      <a:r>
                        <a:rPr lang="tr-TR" sz="1000" u="none" strike="noStrike">
                          <a:effectLst/>
                        </a:rPr>
                        <a:t>TOPLAM</a:t>
                      </a:r>
                      <a:endParaRPr lang="tr-TR" sz="1000" b="1" i="0" u="none" strike="noStrike">
                        <a:solidFill>
                          <a:srgbClr val="000000"/>
                        </a:solidFill>
                        <a:effectLst/>
                        <a:latin typeface="Arial"/>
                      </a:endParaRPr>
                    </a:p>
                  </a:txBody>
                  <a:tcPr marL="9525" marR="9525" marT="9525" marB="0"/>
                </a:tc>
                <a:tc>
                  <a:txBody>
                    <a:bodyPr/>
                    <a:lstStyle/>
                    <a:p>
                      <a:pPr algn="ctr" fontAlgn="b"/>
                      <a:r>
                        <a:rPr lang="tr-TR" sz="1000" u="none" strike="noStrike">
                          <a:effectLst/>
                        </a:rPr>
                        <a:t> </a:t>
                      </a:r>
                      <a:endParaRPr lang="tr-TR" sz="1000" b="1"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0" u="none" strike="noStrike">
                        <a:solidFill>
                          <a:srgbClr val="000000"/>
                        </a:solidFill>
                        <a:effectLst/>
                        <a:latin typeface="Arial"/>
                      </a:endParaRPr>
                    </a:p>
                  </a:txBody>
                  <a:tcPr marL="9525" marR="9525" marT="9525" marB="0" anchor="b"/>
                </a:tc>
                <a:tc>
                  <a:txBody>
                    <a:bodyPr/>
                    <a:lstStyle/>
                    <a:p>
                      <a:pPr algn="ctr" fontAlgn="b"/>
                      <a:r>
                        <a:rPr lang="tr-TR" sz="1000" u="none" strike="noStrike">
                          <a:effectLst/>
                        </a:rPr>
                        <a:t> </a:t>
                      </a:r>
                      <a:endParaRPr lang="tr-TR" sz="1000" b="1" i="0" u="none" strike="noStrike">
                        <a:solidFill>
                          <a:srgbClr val="000000"/>
                        </a:solidFill>
                        <a:effectLst/>
                        <a:latin typeface="Arial"/>
                      </a:endParaRPr>
                    </a:p>
                  </a:txBody>
                  <a:tcPr marL="9525" marR="9525" marT="9525" marB="0" anchor="b"/>
                </a:tc>
                <a:tc>
                  <a:txBody>
                    <a:bodyPr/>
                    <a:lstStyle/>
                    <a:p>
                      <a:pPr algn="ctr" fontAlgn="b"/>
                      <a:r>
                        <a:rPr lang="tr-TR" sz="1000" u="none" strike="noStrike" dirty="0">
                          <a:effectLst/>
                        </a:rPr>
                        <a:t>30</a:t>
                      </a:r>
                      <a:endParaRPr lang="tr-TR" sz="10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15"/>
                  </a:ext>
                </a:extLst>
              </a:tr>
            </a:tbl>
          </a:graphicData>
        </a:graphic>
      </p:graphicFrame>
      <p:sp>
        <p:nvSpPr>
          <p:cNvPr id="6" name="Dikdörtgen 5">
            <a:extLst>
              <a:ext uri="{FF2B5EF4-FFF2-40B4-BE49-F238E27FC236}">
                <a16:creationId xmlns:a16="http://schemas.microsoft.com/office/drawing/2014/main" id="{1A892497-CC8C-4EFE-867B-64A2AFDC831F}"/>
              </a:ext>
            </a:extLst>
          </p:cNvPr>
          <p:cNvSpPr/>
          <p:nvPr/>
        </p:nvSpPr>
        <p:spPr>
          <a:xfrm>
            <a:off x="8212822" y="6409189"/>
            <a:ext cx="3061982" cy="34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50362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lnSpc>
                <a:spcPct val="110000"/>
              </a:lnSpc>
              <a:buNone/>
            </a:pPr>
            <a:r>
              <a:rPr lang="tr-TR" dirty="0"/>
              <a:t>Mezun olan öğrencilerimiz, otel, motel, tatil köyü, seyahat acentesi, gibi konaklama işletmelerinde restoran, bar, eğlence merkezleri gibi yiyecek-içecek işletmelerinde, seyahat acentesi, tur operatörü gibi seyahat işletmelerinde değişik pozisyonlarda görev alabilirler. Ayrıca özel sektör kuruluşları haricinde Kültür ve Turizm Bakanlığı merkez ve taşra teşkilatında görev alabilmektedirler. Yabancı dil ve yeterli meslek bilgisine sahip olan mezun öğrenciler, hızla gelişen ve globalleşen sektörde yurt dışında da çalışma olanağı bulmaktadır.</a:t>
            </a:r>
          </a:p>
        </p:txBody>
      </p:sp>
      <p:sp>
        <p:nvSpPr>
          <p:cNvPr id="2" name="Unvan 1"/>
          <p:cNvSpPr>
            <a:spLocks noGrp="1"/>
          </p:cNvSpPr>
          <p:nvPr>
            <p:ph type="title"/>
          </p:nvPr>
        </p:nvSpPr>
        <p:spPr/>
        <p:txBody>
          <a:bodyPr/>
          <a:lstStyle/>
          <a:p>
            <a:pPr algn="ctr"/>
            <a:r>
              <a:rPr lang="tr-TR" dirty="0">
                <a:solidFill>
                  <a:schemeClr val="tx2"/>
                </a:solidFill>
                <a:latin typeface="Arial Black" panose="020B0A04020102020204" pitchFamily="34" charset="0"/>
              </a:rPr>
              <a:t>Mezunların Nitelikleri</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9" name="Dikdörtgen 8">
            <a:extLst>
              <a:ext uri="{FF2B5EF4-FFF2-40B4-BE49-F238E27FC236}">
                <a16:creationId xmlns:a16="http://schemas.microsoft.com/office/drawing/2014/main" id="{3A493EAB-6397-423D-BC63-C06954EC329C}"/>
              </a:ext>
            </a:extLst>
          </p:cNvPr>
          <p:cNvSpPr/>
          <p:nvPr/>
        </p:nvSpPr>
        <p:spPr>
          <a:xfrm>
            <a:off x="8212822" y="6409189"/>
            <a:ext cx="3061982" cy="34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5770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10515600" cy="3828555"/>
          </a:xfrm>
        </p:spPr>
        <p:txBody>
          <a:bodyPr/>
          <a:lstStyle/>
          <a:p>
            <a:r>
              <a:rPr lang="tr-TR" b="1" dirty="0"/>
              <a:t>Zorunlu/seçmeli staj durumu</a:t>
            </a:r>
          </a:p>
          <a:p>
            <a:pPr marL="0" indent="0">
              <a:buNone/>
            </a:pPr>
            <a:r>
              <a:rPr lang="tr-TR" dirty="0"/>
              <a:t>Öğrencilerimiz turizm ve otel işletmeciliği programında 8 AKTS, aşçılık programında ise her dönem 4’er AKTS olmak üzere toplamda 16 AKTS karşılığı staj yapmak zorundadırlar.</a:t>
            </a:r>
          </a:p>
          <a:p>
            <a:pPr marL="0" indent="0">
              <a:buNone/>
            </a:pPr>
            <a:endParaRPr lang="tr-TR" dirty="0"/>
          </a:p>
          <a:p>
            <a:pPr marL="0" indent="0">
              <a:buNone/>
            </a:pPr>
            <a:r>
              <a:rPr lang="tr-TR" dirty="0"/>
              <a:t>Öğrenciler belirli standartlara sahip olmak koşuluyla stajlarını; ulusal ve uluslararası turizm faaliyetlerinde bulunan otel, lokanta, motel, </a:t>
            </a:r>
            <a:r>
              <a:rPr lang="tr-TR" dirty="0" err="1"/>
              <a:t>acenta</a:t>
            </a:r>
            <a:r>
              <a:rPr lang="tr-TR" dirty="0"/>
              <a:t> vb. işletmelerde yapabilirler.</a:t>
            </a:r>
          </a:p>
        </p:txBody>
      </p:sp>
      <p:sp>
        <p:nvSpPr>
          <p:cNvPr id="2" name="Unvan 1"/>
          <p:cNvSpPr>
            <a:spLocks noGrp="1"/>
          </p:cNvSpPr>
          <p:nvPr>
            <p:ph type="title"/>
          </p:nvPr>
        </p:nvSpPr>
        <p:spPr/>
        <p:txBody>
          <a:bodyPr>
            <a:normAutofit/>
          </a:bodyPr>
          <a:lstStyle/>
          <a:p>
            <a:pPr algn="ctr"/>
            <a:r>
              <a:rPr lang="tr-TR" dirty="0">
                <a:solidFill>
                  <a:schemeClr val="tx2"/>
                </a:solidFill>
                <a:latin typeface="Arial Black" panose="020B0A04020102020204" pitchFamily="34" charset="0"/>
              </a:rPr>
              <a:t>Staj Olanakları</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accent3">
                <a:lumMod val="50000"/>
              </a:schemeClr>
            </a:solidFill>
            <a:ln>
              <a:solidFill>
                <a:schemeClr val="accent3">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8" name="Dikdörtgen 7">
            <a:extLst>
              <a:ext uri="{FF2B5EF4-FFF2-40B4-BE49-F238E27FC236}">
                <a16:creationId xmlns:a16="http://schemas.microsoft.com/office/drawing/2014/main" id="{DEA73D67-7841-4DC1-9B21-03938B5F6407}"/>
              </a:ext>
            </a:extLst>
          </p:cNvPr>
          <p:cNvSpPr/>
          <p:nvPr/>
        </p:nvSpPr>
        <p:spPr>
          <a:xfrm>
            <a:off x="6218238" y="6336319"/>
            <a:ext cx="3259226" cy="369332"/>
          </a:xfrm>
          <a:prstGeom prst="rect">
            <a:avLst/>
          </a:prstGeom>
        </p:spPr>
        <p:txBody>
          <a:bodyPr wrap="none">
            <a:spAutoFit/>
          </a:bodyPr>
          <a:lstStyle/>
          <a:p>
            <a:r>
              <a:rPr lang="tr-TR" dirty="0"/>
              <a:t>Otel Lokanta Ve İkram Hizmetleri</a:t>
            </a:r>
          </a:p>
        </p:txBody>
      </p:sp>
      <p:sp>
        <p:nvSpPr>
          <p:cNvPr id="9" name="Dikdörtgen 8">
            <a:extLst>
              <a:ext uri="{FF2B5EF4-FFF2-40B4-BE49-F238E27FC236}">
                <a16:creationId xmlns:a16="http://schemas.microsoft.com/office/drawing/2014/main" id="{A987E3EB-CD8F-496C-A098-C434755428A0}"/>
              </a:ext>
            </a:extLst>
          </p:cNvPr>
          <p:cNvSpPr/>
          <p:nvPr/>
        </p:nvSpPr>
        <p:spPr>
          <a:xfrm>
            <a:off x="8212822" y="6409189"/>
            <a:ext cx="3061982" cy="34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3914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AE6BB3-78B2-4C43-AB7B-BD5EF1281D19}"/>
              </a:ext>
            </a:extLst>
          </p:cNvPr>
          <p:cNvSpPr>
            <a:spLocks noGrp="1"/>
          </p:cNvSpPr>
          <p:nvPr>
            <p:ph type="title"/>
          </p:nvPr>
        </p:nvSpPr>
        <p:spPr>
          <a:xfrm>
            <a:off x="839788" y="365126"/>
            <a:ext cx="10515600" cy="779688"/>
          </a:xfrm>
        </p:spPr>
        <p:txBody>
          <a:bodyPr>
            <a:normAutofit/>
          </a:bodyPr>
          <a:lstStyle/>
          <a:p>
            <a:pPr algn="ctr"/>
            <a:r>
              <a:rPr lang="tr-TR" sz="3600" dirty="0">
                <a:solidFill>
                  <a:schemeClr val="tx2"/>
                </a:solidFill>
                <a:latin typeface="Arial Black" panose="020B0A04020102020204" pitchFamily="34" charset="0"/>
              </a:rPr>
              <a:t>Otel Lokanta İkram Hizmetleri Bölümü</a:t>
            </a:r>
          </a:p>
        </p:txBody>
      </p:sp>
      <p:sp>
        <p:nvSpPr>
          <p:cNvPr id="3" name="Metin Yer Tutucusu 2">
            <a:extLst>
              <a:ext uri="{FF2B5EF4-FFF2-40B4-BE49-F238E27FC236}">
                <a16:creationId xmlns:a16="http://schemas.microsoft.com/office/drawing/2014/main" id="{3B9FE165-04BC-4B17-A680-E3357F2291EC}"/>
              </a:ext>
            </a:extLst>
          </p:cNvPr>
          <p:cNvSpPr>
            <a:spLocks noGrp="1"/>
          </p:cNvSpPr>
          <p:nvPr>
            <p:ph type="body" idx="1"/>
          </p:nvPr>
        </p:nvSpPr>
        <p:spPr/>
        <p:txBody>
          <a:bodyPr/>
          <a:lstStyle/>
          <a:p>
            <a:r>
              <a:rPr lang="tr-TR" dirty="0"/>
              <a:t>Resim</a:t>
            </a:r>
          </a:p>
        </p:txBody>
      </p:sp>
      <p:sp>
        <p:nvSpPr>
          <p:cNvPr id="4" name="İçerik Yer Tutucusu 3">
            <a:extLst>
              <a:ext uri="{FF2B5EF4-FFF2-40B4-BE49-F238E27FC236}">
                <a16:creationId xmlns:a16="http://schemas.microsoft.com/office/drawing/2014/main" id="{2EA2B59A-C078-410B-86F2-1FD723B06F41}"/>
              </a:ext>
            </a:extLst>
          </p:cNvPr>
          <p:cNvSpPr>
            <a:spLocks noGrp="1"/>
          </p:cNvSpPr>
          <p:nvPr>
            <p:ph sz="half" idx="2"/>
          </p:nvPr>
        </p:nvSpPr>
        <p:spPr/>
        <p:txBody>
          <a:bodyPr/>
          <a:lstStyle/>
          <a:p>
            <a:r>
              <a:rPr lang="tr-TR" dirty="0"/>
              <a:t>Fakülte ya da Üniversite Fotoğrafları</a:t>
            </a:r>
          </a:p>
        </p:txBody>
      </p:sp>
      <p:pic>
        <p:nvPicPr>
          <p:cNvPr id="7" name="İçerik Yer Tutucusu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099578" y="1380784"/>
            <a:ext cx="6389913" cy="4792435"/>
          </a:xfrm>
          <a:prstGeom prst="rect">
            <a:avLst/>
          </a:prstGeom>
          <a:ln>
            <a:noFill/>
          </a:ln>
          <a:effectLst>
            <a:outerShdw blurRad="292100" dist="139700" dir="2700000" algn="tl" rotWithShape="0">
              <a:srgbClr val="333333">
                <a:alpha val="65000"/>
              </a:srgbClr>
            </a:outerShdw>
          </a:effectLst>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03" y="1283441"/>
            <a:ext cx="3773940" cy="5031920"/>
          </a:xfrm>
          <a:prstGeom prst="rect">
            <a:avLst/>
          </a:prstGeom>
          <a:ln>
            <a:noFill/>
          </a:ln>
          <a:effectLst>
            <a:outerShdw blurRad="292100" dist="139700" dir="2700000" algn="tl" rotWithShape="0">
              <a:srgbClr val="333333">
                <a:alpha val="65000"/>
              </a:srgbClr>
            </a:outerShdw>
          </a:effectLst>
        </p:spPr>
      </p:pic>
      <p:sp>
        <p:nvSpPr>
          <p:cNvPr id="9" name="Dikdörtgen 8">
            <a:extLst>
              <a:ext uri="{FF2B5EF4-FFF2-40B4-BE49-F238E27FC236}">
                <a16:creationId xmlns:a16="http://schemas.microsoft.com/office/drawing/2014/main" id="{C494F3FF-9506-4910-B730-B1A7E6A8C6FF}"/>
              </a:ext>
            </a:extLst>
          </p:cNvPr>
          <p:cNvSpPr/>
          <p:nvPr/>
        </p:nvSpPr>
        <p:spPr>
          <a:xfrm>
            <a:off x="8212822" y="6409189"/>
            <a:ext cx="3061982" cy="34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999EBB9C-2AA9-46C2-8420-59BB6AD57742}"/>
              </a:ext>
            </a:extLst>
          </p:cNvPr>
          <p:cNvGrpSpPr/>
          <p:nvPr/>
        </p:nvGrpSpPr>
        <p:grpSpPr>
          <a:xfrm>
            <a:off x="0" y="0"/>
            <a:ext cx="4933950" cy="1487055"/>
            <a:chOff x="69210" y="228021"/>
            <a:chExt cx="4933950" cy="1487055"/>
          </a:xfrm>
        </p:grpSpPr>
        <p:sp>
          <p:nvSpPr>
            <p:cNvPr id="11" name="L-Şekli 10">
              <a:extLst>
                <a:ext uri="{FF2B5EF4-FFF2-40B4-BE49-F238E27FC236}">
                  <a16:creationId xmlns:a16="http://schemas.microsoft.com/office/drawing/2014/main" id="{F1D24503-A13F-45F4-85BB-34DD034F5930}"/>
                </a:ext>
              </a:extLst>
            </p:cNvPr>
            <p:cNvSpPr/>
            <p:nvPr/>
          </p:nvSpPr>
          <p:spPr>
            <a:xfrm rot="5400000">
              <a:off x="402334" y="-105103"/>
              <a:ext cx="1003418" cy="1669665"/>
            </a:xfrm>
            <a:prstGeom prst="corner">
              <a:avLst>
                <a:gd name="adj1" fmla="val 16120"/>
                <a:gd name="adj2" fmla="val 16110"/>
              </a:avLst>
            </a:prstGeom>
            <a:solidFill>
              <a:schemeClr val="accent3">
                <a:lumMod val="50000"/>
              </a:schemeClr>
            </a:solidFill>
            <a:ln>
              <a:solidFill>
                <a:schemeClr val="accent3">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Serbest Form 5">
              <a:extLst>
                <a:ext uri="{FF2B5EF4-FFF2-40B4-BE49-F238E27FC236}">
                  <a16:creationId xmlns:a16="http://schemas.microsoft.com/office/drawing/2014/main" id="{CCFDC2FD-EAFE-43FC-857D-314670E0EBE5}"/>
                </a:ext>
              </a:extLst>
            </p:cNvPr>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227416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392135"/>
            <a:ext cx="10515600" cy="3784827"/>
          </a:xfrm>
        </p:spPr>
        <p:txBody>
          <a:bodyPr/>
          <a:lstStyle/>
          <a:p>
            <a:r>
              <a:rPr lang="tr-TR" dirty="0"/>
              <a:t>Bölümümüz Öğrencileri </a:t>
            </a:r>
            <a:r>
              <a:rPr lang="tr-TR" dirty="0" err="1"/>
              <a:t>Erasmus</a:t>
            </a:r>
            <a:r>
              <a:rPr lang="tr-TR" dirty="0"/>
              <a:t> Staj hareketliliğine başvurabilmekte ve Avrupa Birliği üye ülkelerinde staj yapabilmektedirler.</a:t>
            </a:r>
          </a:p>
          <a:p>
            <a:endParaRPr lang="tr-TR" dirty="0"/>
          </a:p>
        </p:txBody>
      </p:sp>
      <p:sp>
        <p:nvSpPr>
          <p:cNvPr id="2" name="Unvan 1"/>
          <p:cNvSpPr>
            <a:spLocks noGrp="1"/>
          </p:cNvSpPr>
          <p:nvPr>
            <p:ph type="title"/>
          </p:nvPr>
        </p:nvSpPr>
        <p:spPr>
          <a:xfrm>
            <a:off x="838200" y="702129"/>
            <a:ext cx="10515600" cy="1469571"/>
          </a:xfrm>
        </p:spPr>
        <p:txBody>
          <a:bodyPr>
            <a:normAutofit/>
          </a:bodyPr>
          <a:lstStyle/>
          <a:p>
            <a:pPr algn="ctr"/>
            <a:r>
              <a:rPr lang="tr-TR" sz="3600" dirty="0">
                <a:solidFill>
                  <a:schemeClr val="tx2"/>
                </a:solidFill>
                <a:latin typeface="Arial Black" panose="020B0A04020102020204" pitchFamily="34" charset="0"/>
              </a:rPr>
              <a:t>Yurtdışı Üniversite Değişim Programı Olanakları</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rgbClr val="7E6589"/>
            </a:solidFill>
            <a:ln>
              <a:solidFill>
                <a:srgbClr val="7E658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9" name="Dikdörtgen 8">
            <a:extLst>
              <a:ext uri="{FF2B5EF4-FFF2-40B4-BE49-F238E27FC236}">
                <a16:creationId xmlns:a16="http://schemas.microsoft.com/office/drawing/2014/main" id="{2DC4CE6B-402A-44FC-95DB-EF950620E738}"/>
              </a:ext>
            </a:extLst>
          </p:cNvPr>
          <p:cNvSpPr/>
          <p:nvPr/>
        </p:nvSpPr>
        <p:spPr>
          <a:xfrm>
            <a:off x="8212822" y="6409189"/>
            <a:ext cx="3061982" cy="34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8749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dirty="0">
                <a:solidFill>
                  <a:schemeClr val="tx2"/>
                </a:solidFill>
                <a:latin typeface="Arial Black" panose="020B0A04020102020204" pitchFamily="34" charset="0"/>
              </a:rPr>
              <a:t>Akademik Personel</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rgbClr val="7E6589"/>
            </a:solidFill>
            <a:ln>
              <a:solidFill>
                <a:srgbClr val="7E658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10" name="Dikdörtgen 9">
            <a:extLst>
              <a:ext uri="{FF2B5EF4-FFF2-40B4-BE49-F238E27FC236}">
                <a16:creationId xmlns:a16="http://schemas.microsoft.com/office/drawing/2014/main" id="{A43861D0-300B-437E-8096-323CB6179C88}"/>
              </a:ext>
            </a:extLst>
          </p:cNvPr>
          <p:cNvSpPr/>
          <p:nvPr/>
        </p:nvSpPr>
        <p:spPr>
          <a:xfrm>
            <a:off x="8212822" y="6409189"/>
            <a:ext cx="3061982" cy="34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a16="http://schemas.microsoft.com/office/drawing/2014/main" id="{35B12325-684A-43F5-B399-12A71C9E84FD}"/>
              </a:ext>
            </a:extLst>
          </p:cNvPr>
          <p:cNvPicPr>
            <a:picLocks noChangeAspect="1"/>
          </p:cNvPicPr>
          <p:nvPr/>
        </p:nvPicPr>
        <p:blipFill>
          <a:blip r:embed="rId2"/>
          <a:stretch>
            <a:fillRect/>
          </a:stretch>
        </p:blipFill>
        <p:spPr>
          <a:xfrm>
            <a:off x="917196" y="1487055"/>
            <a:ext cx="9097732" cy="4939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398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ynı Yanın Köşesi Yuvarlatılmış Dikdörtgen 12"/>
          <p:cNvSpPr/>
          <p:nvPr/>
        </p:nvSpPr>
        <p:spPr>
          <a:xfrm>
            <a:off x="3338305" y="1708425"/>
            <a:ext cx="6728260" cy="1736904"/>
          </a:xfrm>
          <a:prstGeom prst="round2Same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2800" dirty="0">
                <a:hlinkClick r:id="rId2"/>
              </a:rPr>
              <a:t>http://www.muglamyo.mu.edu.tr/</a:t>
            </a:r>
            <a:endParaRPr lang="tr-TR" dirty="0"/>
          </a:p>
        </p:txBody>
      </p:sp>
      <p:sp>
        <p:nvSpPr>
          <p:cNvPr id="16" name="Metin kutusu 15"/>
          <p:cNvSpPr txBox="1"/>
          <p:nvPr/>
        </p:nvSpPr>
        <p:spPr>
          <a:xfrm>
            <a:off x="4862329" y="668459"/>
            <a:ext cx="2467342" cy="590931"/>
          </a:xfrm>
          <a:prstGeom prst="rect">
            <a:avLst/>
          </a:prstGeom>
          <a:noFill/>
        </p:spPr>
        <p:txBody>
          <a:bodyPr wrap="none" rtlCol="0">
            <a:spAutoFit/>
          </a:bodyPr>
          <a:lstStyle/>
          <a:p>
            <a:pPr algn="ctr">
              <a:lnSpc>
                <a:spcPct val="90000"/>
              </a:lnSpc>
              <a:spcBef>
                <a:spcPct val="0"/>
              </a:spcBef>
            </a:pPr>
            <a:r>
              <a:rPr lang="tr-TR" sz="3600" dirty="0">
                <a:solidFill>
                  <a:schemeClr val="tx2"/>
                </a:solidFill>
                <a:latin typeface="Arial Black" panose="020B0A04020102020204" pitchFamily="34" charset="0"/>
                <a:ea typeface="+mj-ea"/>
                <a:cs typeface="+mj-cs"/>
              </a:rPr>
              <a:t>İLETİŞİM</a:t>
            </a:r>
          </a:p>
        </p:txBody>
      </p:sp>
      <p:sp>
        <p:nvSpPr>
          <p:cNvPr id="2" name="Rectangle 1"/>
          <p:cNvSpPr/>
          <p:nvPr/>
        </p:nvSpPr>
        <p:spPr>
          <a:xfrm>
            <a:off x="241860" y="5232543"/>
            <a:ext cx="4338306" cy="584775"/>
          </a:xfrm>
          <a:prstGeom prst="rect">
            <a:avLst/>
          </a:prstGeom>
        </p:spPr>
        <p:txBody>
          <a:bodyPr wrap="square">
            <a:spAutoFit/>
          </a:bodyPr>
          <a:lstStyle/>
          <a:p>
            <a:r>
              <a:rPr lang="tr-TR" sz="1600" i="1" dirty="0"/>
              <a:t>İletişim: Muğla Sıtkı Koçman Üniversitesi  </a:t>
            </a:r>
          </a:p>
          <a:p>
            <a:r>
              <a:rPr lang="tr-TR" sz="1600" i="1" dirty="0"/>
              <a:t>48000 Kötekli/Muğla |Tel: + 90 (252) 211-2205</a:t>
            </a:r>
          </a:p>
        </p:txBody>
      </p:sp>
      <p:pic>
        <p:nvPicPr>
          <p:cNvPr id="5" name="Picture 2" descr="https://cdn.thinglink.me/api/image/662605069589413890/1240/10/scaletowidt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4097" y="1571591"/>
            <a:ext cx="2514208" cy="2322773"/>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a:extLst>
              <a:ext uri="{FF2B5EF4-FFF2-40B4-BE49-F238E27FC236}">
                <a16:creationId xmlns:a16="http://schemas.microsoft.com/office/drawing/2014/main" id="{F68B4E1F-5C6A-40BF-ACED-5296945D2257}"/>
              </a:ext>
            </a:extLst>
          </p:cNvPr>
          <p:cNvSpPr/>
          <p:nvPr/>
        </p:nvSpPr>
        <p:spPr>
          <a:xfrm>
            <a:off x="8212822" y="6409189"/>
            <a:ext cx="3061982" cy="34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3951916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dirty="0"/>
              <a:t>Muğla Meslek Yüksekokulu (MMYO) iki yıllık eğitim sonrasında ön lisans diploması veren bir yükseköğretim kurumudur. 1989-1990 eğitim-öğretim yılında Dokuz Eylül Üniversitesi bünyesinde Sosyal Hizmetler İl Müdürlüğüne ait binada, Elektrik, Turizm ve Otelcilik programlarında öğrenci kabul etmiş olan MMYO, 1992 yılında Muğla Üniversitesine bağlanarak eğitim-öğretim hizmetlerini yürütmüştür.</a:t>
            </a:r>
          </a:p>
          <a:p>
            <a:pPr algn="just"/>
            <a:r>
              <a:rPr lang="tr-TR" dirty="0"/>
              <a:t>Bölümümüzde toplam 8 akademik personel görev yapmakta olup toplam öğrenci sayımız her geçen gün biraz daha artarak yaklaşık 400 öğrencimizle birlikte eğitim ve öğretimimize devam ediyoruz. </a:t>
            </a:r>
          </a:p>
        </p:txBody>
      </p:sp>
      <p:sp>
        <p:nvSpPr>
          <p:cNvPr id="3" name="Başlık 2"/>
          <p:cNvSpPr>
            <a:spLocks noGrp="1"/>
          </p:cNvSpPr>
          <p:nvPr>
            <p:ph type="title"/>
          </p:nvPr>
        </p:nvSpPr>
        <p:spPr/>
        <p:txBody>
          <a:bodyPr>
            <a:normAutofit/>
          </a:bodyPr>
          <a:lstStyle/>
          <a:p>
            <a:pPr algn="ctr"/>
            <a:r>
              <a:rPr lang="tr-TR" sz="3600" dirty="0">
                <a:solidFill>
                  <a:schemeClr val="tx2"/>
                </a:solidFill>
                <a:latin typeface="Arial Black" panose="020B0A04020102020204" pitchFamily="34" charset="0"/>
              </a:rPr>
              <a:t>Otel Lokanta İkram Hizmetleri Bölümü</a:t>
            </a:r>
          </a:p>
        </p:txBody>
      </p:sp>
      <p:sp>
        <p:nvSpPr>
          <p:cNvPr id="6" name="Dikdörtgen 5">
            <a:extLst>
              <a:ext uri="{FF2B5EF4-FFF2-40B4-BE49-F238E27FC236}">
                <a16:creationId xmlns:a16="http://schemas.microsoft.com/office/drawing/2014/main" id="{1B1E7B8D-918D-4D7C-B195-18C51591A040}"/>
              </a:ext>
            </a:extLst>
          </p:cNvPr>
          <p:cNvSpPr/>
          <p:nvPr/>
        </p:nvSpPr>
        <p:spPr>
          <a:xfrm>
            <a:off x="8212822" y="6409189"/>
            <a:ext cx="3061982" cy="34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C61F0F35-B893-4527-9EBC-339375E5C2F9}"/>
              </a:ext>
            </a:extLst>
          </p:cNvPr>
          <p:cNvGrpSpPr/>
          <p:nvPr/>
        </p:nvGrpSpPr>
        <p:grpSpPr>
          <a:xfrm>
            <a:off x="0" y="0"/>
            <a:ext cx="4933950" cy="1487055"/>
            <a:chOff x="69210" y="228021"/>
            <a:chExt cx="4933950" cy="1487055"/>
          </a:xfrm>
        </p:grpSpPr>
        <p:sp>
          <p:nvSpPr>
            <p:cNvPr id="8" name="L-Şekli 7">
              <a:extLst>
                <a:ext uri="{FF2B5EF4-FFF2-40B4-BE49-F238E27FC236}">
                  <a16:creationId xmlns:a16="http://schemas.microsoft.com/office/drawing/2014/main" id="{D0CE4A16-A097-4976-9456-3B37184F9D56}"/>
                </a:ext>
              </a:extLst>
            </p:cNvPr>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Serbest Form 5">
              <a:extLst>
                <a:ext uri="{FF2B5EF4-FFF2-40B4-BE49-F238E27FC236}">
                  <a16:creationId xmlns:a16="http://schemas.microsoft.com/office/drawing/2014/main" id="{38BE3521-80C2-44CF-991A-A111BC9709A0}"/>
                </a:ext>
              </a:extLst>
            </p:cNvPr>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376248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AE6BB3-78B2-4C43-AB7B-BD5EF1281D19}"/>
              </a:ext>
            </a:extLst>
          </p:cNvPr>
          <p:cNvSpPr>
            <a:spLocks noGrp="1"/>
          </p:cNvSpPr>
          <p:nvPr>
            <p:ph type="title"/>
          </p:nvPr>
        </p:nvSpPr>
        <p:spPr>
          <a:xfrm>
            <a:off x="839788" y="857250"/>
            <a:ext cx="10515600" cy="1038662"/>
          </a:xfrm>
        </p:spPr>
        <p:txBody>
          <a:bodyPr>
            <a:normAutofit fontScale="90000"/>
          </a:bodyPr>
          <a:lstStyle/>
          <a:p>
            <a:pPr algn="ctr"/>
            <a:r>
              <a:rPr lang="tr-TR" sz="4000" dirty="0">
                <a:solidFill>
                  <a:schemeClr val="tx2"/>
                </a:solidFill>
                <a:latin typeface="Arial Black" panose="020B0A04020102020204" pitchFamily="34" charset="0"/>
              </a:rPr>
              <a:t>Otel Lokanta İkram Hizmetleri Bölümü</a:t>
            </a:r>
            <a:br>
              <a:rPr lang="tr-TR" dirty="0">
                <a:solidFill>
                  <a:schemeClr val="accent2">
                    <a:lumMod val="50000"/>
                  </a:schemeClr>
                </a:solidFill>
              </a:rPr>
            </a:br>
            <a:endParaRPr lang="tr-TR" dirty="0">
              <a:solidFill>
                <a:schemeClr val="accent2">
                  <a:lumMod val="50000"/>
                </a:schemeClr>
              </a:solidFill>
            </a:endParaRPr>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9788" y="2000649"/>
            <a:ext cx="4818062" cy="3421710"/>
          </a:xfrm>
          <a:prstGeom prst="rect">
            <a:avLst/>
          </a:prstGeom>
          <a:ln>
            <a:noFill/>
          </a:ln>
          <a:effectLst>
            <a:outerShdw blurRad="292100" dist="139700" dir="2700000" algn="tl" rotWithShape="0">
              <a:srgbClr val="333333">
                <a:alpha val="65000"/>
              </a:srgbClr>
            </a:outerShdw>
          </a:effectLst>
        </p:spPr>
      </p:pic>
      <p:pic>
        <p:nvPicPr>
          <p:cNvPr id="11" name="İçerik Yer Tutucusu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978134" y="2000649"/>
            <a:ext cx="5138927" cy="3365047"/>
          </a:xfrm>
          <a:prstGeom prst="rect">
            <a:avLst/>
          </a:prstGeom>
          <a:ln>
            <a:noFill/>
          </a:ln>
          <a:effectLst>
            <a:outerShdw blurRad="292100" dist="139700" dir="2700000" algn="tl" rotWithShape="0">
              <a:srgbClr val="333333">
                <a:alpha val="65000"/>
              </a:srgbClr>
            </a:outerShdw>
          </a:effectLst>
        </p:spPr>
      </p:pic>
      <p:grpSp>
        <p:nvGrpSpPr>
          <p:cNvPr id="5" name="Grup 4">
            <a:extLst>
              <a:ext uri="{FF2B5EF4-FFF2-40B4-BE49-F238E27FC236}">
                <a16:creationId xmlns:a16="http://schemas.microsoft.com/office/drawing/2014/main" id="{C9416F33-1E68-453A-958A-C4189ABD577B}"/>
              </a:ext>
            </a:extLst>
          </p:cNvPr>
          <p:cNvGrpSpPr/>
          <p:nvPr/>
        </p:nvGrpSpPr>
        <p:grpSpPr>
          <a:xfrm>
            <a:off x="0" y="0"/>
            <a:ext cx="4933950" cy="1487055"/>
            <a:chOff x="69210" y="228021"/>
            <a:chExt cx="4933950" cy="1487055"/>
          </a:xfrm>
        </p:grpSpPr>
        <p:sp>
          <p:nvSpPr>
            <p:cNvPr id="6" name="L-Şekli 5">
              <a:extLst>
                <a:ext uri="{FF2B5EF4-FFF2-40B4-BE49-F238E27FC236}">
                  <a16:creationId xmlns:a16="http://schemas.microsoft.com/office/drawing/2014/main" id="{5AFFD68F-9A1A-48DB-A17A-2F0E3332FBF4}"/>
                </a:ext>
              </a:extLst>
            </p:cNvPr>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Serbest Form 5">
              <a:extLst>
                <a:ext uri="{FF2B5EF4-FFF2-40B4-BE49-F238E27FC236}">
                  <a16:creationId xmlns:a16="http://schemas.microsoft.com/office/drawing/2014/main" id="{4E5F7225-D1BE-4E53-AD59-5B62AE54DDDC}"/>
                </a:ext>
              </a:extLst>
            </p:cNvPr>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211084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296066"/>
            <a:ext cx="10515600" cy="1325563"/>
          </a:xfrm>
        </p:spPr>
        <p:txBody>
          <a:bodyPr>
            <a:normAutofit/>
          </a:bodyPr>
          <a:lstStyle/>
          <a:p>
            <a:pPr algn="ctr"/>
            <a:r>
              <a:rPr lang="tr-TR" sz="3600" dirty="0">
                <a:solidFill>
                  <a:schemeClr val="tx2"/>
                </a:solidFill>
                <a:latin typeface="Arial Black" panose="020B0A04020102020204" pitchFamily="34" charset="0"/>
              </a:rPr>
              <a:t>Otel Lokanta İkram Hizmetleri Bölümü</a:t>
            </a:r>
          </a:p>
        </p:txBody>
      </p:sp>
      <p:pic>
        <p:nvPicPr>
          <p:cNvPr id="7" name="İçerik Yer Tutucus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8200" y="1621629"/>
            <a:ext cx="4912784" cy="3684588"/>
          </a:xfrm>
          <a:prstGeom prst="rect">
            <a:avLst/>
          </a:prstGeom>
          <a:ln>
            <a:noFill/>
          </a:ln>
          <a:effectLst>
            <a:outerShdw blurRad="292100" dist="139700" dir="2700000" algn="tl" rotWithShape="0">
              <a:srgbClr val="333333">
                <a:alpha val="65000"/>
              </a:srgbClr>
            </a:outerShdw>
          </a:effectLst>
        </p:spPr>
      </p:pic>
      <p:pic>
        <p:nvPicPr>
          <p:cNvPr id="8" name="İçerik Yer Tutucusu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096000" y="1621629"/>
            <a:ext cx="4912784" cy="3684588"/>
          </a:xfrm>
          <a:prstGeom prst="rect">
            <a:avLst/>
          </a:prstGeom>
          <a:ln>
            <a:noFill/>
          </a:ln>
          <a:effectLst>
            <a:outerShdw blurRad="292100" dist="139700" dir="2700000" algn="tl" rotWithShape="0">
              <a:srgbClr val="333333">
                <a:alpha val="65000"/>
              </a:srgbClr>
            </a:outerShdw>
          </a:effectLst>
        </p:spPr>
      </p:pic>
      <p:grpSp>
        <p:nvGrpSpPr>
          <p:cNvPr id="5" name="Grup 4">
            <a:extLst>
              <a:ext uri="{FF2B5EF4-FFF2-40B4-BE49-F238E27FC236}">
                <a16:creationId xmlns:a16="http://schemas.microsoft.com/office/drawing/2014/main" id="{D0E1529D-4967-4B0B-9DD1-8D4D0913E936}"/>
              </a:ext>
            </a:extLst>
          </p:cNvPr>
          <p:cNvGrpSpPr/>
          <p:nvPr/>
        </p:nvGrpSpPr>
        <p:grpSpPr>
          <a:xfrm>
            <a:off x="0" y="0"/>
            <a:ext cx="4933950" cy="1487055"/>
            <a:chOff x="69210" y="228021"/>
            <a:chExt cx="4933950" cy="1487055"/>
          </a:xfrm>
        </p:grpSpPr>
        <p:sp>
          <p:nvSpPr>
            <p:cNvPr id="6" name="L-Şekli 5">
              <a:extLst>
                <a:ext uri="{FF2B5EF4-FFF2-40B4-BE49-F238E27FC236}">
                  <a16:creationId xmlns:a16="http://schemas.microsoft.com/office/drawing/2014/main" id="{8FCA46AF-D29C-457E-BD38-B425C5747AB2}"/>
                </a:ext>
              </a:extLst>
            </p:cNvPr>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Serbest Form 5">
              <a:extLst>
                <a:ext uri="{FF2B5EF4-FFF2-40B4-BE49-F238E27FC236}">
                  <a16:creationId xmlns:a16="http://schemas.microsoft.com/office/drawing/2014/main" id="{B0DCE260-C701-4FE4-BE77-BFBC71B1F0B8}"/>
                </a:ext>
              </a:extLst>
            </p:cNvPr>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244229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0027" y="1814294"/>
            <a:ext cx="10515600" cy="4351338"/>
          </a:xfrm>
        </p:spPr>
        <p:txBody>
          <a:bodyPr>
            <a:normAutofit fontScale="85000" lnSpcReduction="20000"/>
          </a:bodyPr>
          <a:lstStyle/>
          <a:p>
            <a:pPr algn="just">
              <a:lnSpc>
                <a:spcPct val="150000"/>
              </a:lnSpc>
            </a:pPr>
            <a:r>
              <a:rPr lang="tr-TR" dirty="0"/>
              <a:t>Turizm sektörü, ulaşım, konaklama, eğlence, kongre, spor disiplinlerini içine alan ve gelişmekte olan ülkelerde en hızlı büyüyen sektörlerden biridir. Bu sektör ve hizmet endüstrisi döviz gelirinin, yeni iş sahalarının ve ekonomik büyümenin temel kaynağıdır. Otelcilik, turizm sektörü içinde bir hizmet endüstrisidir. Bu endüstri, yerli ve yabancı konuk ve turistlerin, tarihsel ve kültürel inceleme amacıyla ya da spor yapmak, eğlenmek için düzenledikleri gezi ve konaklama, yemek yeme etkinliklerini kapsar. Programımız turizm alanında projeleri üretecek ve pratiğe geçirecek ara eleman ve yönetici adayı yetiştirmekte ve onları turizmin temel taşları olabilecek düzeye çıkarmayı amaçlamaktadır.</a:t>
            </a:r>
            <a:endParaRPr lang="tr-TR" dirty="0">
              <a:solidFill>
                <a:schemeClr val="tx2"/>
              </a:solidFill>
            </a:endParaRPr>
          </a:p>
        </p:txBody>
      </p:sp>
      <p:sp>
        <p:nvSpPr>
          <p:cNvPr id="2" name="Unvan 1"/>
          <p:cNvSpPr>
            <a:spLocks noGrp="1"/>
          </p:cNvSpPr>
          <p:nvPr>
            <p:ph type="title"/>
          </p:nvPr>
        </p:nvSpPr>
        <p:spPr>
          <a:xfrm>
            <a:off x="360027" y="327238"/>
            <a:ext cx="10515600" cy="1325563"/>
          </a:xfrm>
        </p:spPr>
        <p:txBody>
          <a:bodyPr/>
          <a:lstStyle/>
          <a:p>
            <a:pPr algn="ctr"/>
            <a:r>
              <a:rPr lang="tr-TR" sz="3600" dirty="0">
                <a:solidFill>
                  <a:schemeClr val="tx2"/>
                </a:solidFill>
                <a:latin typeface="Arial Black" panose="020B0A04020102020204" pitchFamily="34" charset="0"/>
              </a:rPr>
              <a:t>Otel Lokanta İkram Hizmetleri Bölümü</a:t>
            </a:r>
          </a:p>
        </p:txBody>
      </p:sp>
      <p:sp>
        <p:nvSpPr>
          <p:cNvPr id="9" name="Dikdörtgen 8">
            <a:extLst>
              <a:ext uri="{FF2B5EF4-FFF2-40B4-BE49-F238E27FC236}">
                <a16:creationId xmlns:a16="http://schemas.microsoft.com/office/drawing/2014/main" id="{0FE38B12-7462-4385-90A8-EB03335088FB}"/>
              </a:ext>
            </a:extLst>
          </p:cNvPr>
          <p:cNvSpPr/>
          <p:nvPr/>
        </p:nvSpPr>
        <p:spPr>
          <a:xfrm>
            <a:off x="8212822" y="6409189"/>
            <a:ext cx="3061982" cy="34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6AD4A881-3B57-49E4-A388-8DFCA7B63A1D}"/>
              </a:ext>
            </a:extLst>
          </p:cNvPr>
          <p:cNvGrpSpPr/>
          <p:nvPr/>
        </p:nvGrpSpPr>
        <p:grpSpPr>
          <a:xfrm>
            <a:off x="0" y="0"/>
            <a:ext cx="4933950" cy="1487055"/>
            <a:chOff x="69210" y="228021"/>
            <a:chExt cx="4933950" cy="1487055"/>
          </a:xfrm>
        </p:grpSpPr>
        <p:sp>
          <p:nvSpPr>
            <p:cNvPr id="11" name="L-Şekli 10">
              <a:extLst>
                <a:ext uri="{FF2B5EF4-FFF2-40B4-BE49-F238E27FC236}">
                  <a16:creationId xmlns:a16="http://schemas.microsoft.com/office/drawing/2014/main" id="{46D1E24B-7A81-4CA0-98C4-EAB02A3B9118}"/>
                </a:ext>
              </a:extLst>
            </p:cNvPr>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Serbest Form 5">
              <a:extLst>
                <a:ext uri="{FF2B5EF4-FFF2-40B4-BE49-F238E27FC236}">
                  <a16:creationId xmlns:a16="http://schemas.microsoft.com/office/drawing/2014/main" id="{651BCC0B-F7F5-4900-9BB8-3EFC1FFABF78}"/>
                </a:ext>
              </a:extLst>
            </p:cNvPr>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67054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pPr algn="just"/>
            <a:r>
              <a:rPr lang="tr-TR" dirty="0"/>
              <a:t>Programı başarıyla tamamlayan mezunlara Aşçılık alanında </a:t>
            </a:r>
            <a:r>
              <a:rPr lang="tr-TR" dirty="0" err="1"/>
              <a:t>önlisans</a:t>
            </a:r>
            <a:r>
              <a:rPr lang="tr-TR" dirty="0"/>
              <a:t> diploması verilir. Kazanılan derece, </a:t>
            </a:r>
            <a:r>
              <a:rPr lang="tr-TR" dirty="0" err="1"/>
              <a:t>Yaşamboyu</a:t>
            </a:r>
            <a:r>
              <a:rPr lang="tr-TR" dirty="0"/>
              <a:t> Öğrenim (EQF-LLF) için Avrupa Nitelikler </a:t>
            </a:r>
            <a:r>
              <a:rPr lang="tr-TR" dirty="0" err="1"/>
              <a:t>Çerçevesi’nde</a:t>
            </a:r>
            <a:r>
              <a:rPr lang="tr-TR" dirty="0"/>
              <a:t> belirlenmiş 5. seviye yeterliliklerini karşılamaktadır.</a:t>
            </a:r>
          </a:p>
          <a:p>
            <a:pPr algn="just"/>
            <a:endParaRPr lang="tr-TR" dirty="0"/>
          </a:p>
          <a:p>
            <a:pPr algn="just"/>
            <a:r>
              <a:rPr lang="tr-TR" dirty="0"/>
              <a:t> Yiyecek-içecek sektörü faaliyet gösterdiği alanlarda insanların temel gereksinimlerini karşılarken, uluslararası alanda ülkenin tanıtılması da sağlamaktadır. Günümüzde artan yiyecek içecek işletmeleri, nitelikli eleman gereksinimini de yaratmaktadır.</a:t>
            </a:r>
          </a:p>
          <a:p>
            <a:pPr algn="just"/>
            <a:endParaRPr lang="tr-TR" dirty="0"/>
          </a:p>
          <a:p>
            <a:pPr algn="just"/>
            <a:r>
              <a:rPr lang="tr-TR" dirty="0"/>
              <a:t>Yurt içi ve Yurt dışı yiyecek içecek işletmelerinde aranan insan gücü yetiştirmeyi amaçlamaktadır. </a:t>
            </a:r>
          </a:p>
        </p:txBody>
      </p:sp>
      <p:sp>
        <p:nvSpPr>
          <p:cNvPr id="3" name="Başlık 2"/>
          <p:cNvSpPr>
            <a:spLocks noGrp="1"/>
          </p:cNvSpPr>
          <p:nvPr>
            <p:ph type="title"/>
          </p:nvPr>
        </p:nvSpPr>
        <p:spPr/>
        <p:txBody>
          <a:bodyPr>
            <a:normAutofit/>
          </a:bodyPr>
          <a:lstStyle/>
          <a:p>
            <a:pPr algn="ctr"/>
            <a:r>
              <a:rPr lang="tr-TR" sz="3600" dirty="0">
                <a:solidFill>
                  <a:schemeClr val="tx2"/>
                </a:solidFill>
                <a:latin typeface="Arial Black" panose="020B0A04020102020204" pitchFamily="34" charset="0"/>
              </a:rPr>
              <a:t>Otel Lokanta İkram Hizmetleri Bölümü</a:t>
            </a:r>
          </a:p>
        </p:txBody>
      </p:sp>
      <p:sp>
        <p:nvSpPr>
          <p:cNvPr id="6" name="Dikdörtgen 5">
            <a:extLst>
              <a:ext uri="{FF2B5EF4-FFF2-40B4-BE49-F238E27FC236}">
                <a16:creationId xmlns:a16="http://schemas.microsoft.com/office/drawing/2014/main" id="{25986F1B-72D8-4402-BEC6-CE335E4179FD}"/>
              </a:ext>
            </a:extLst>
          </p:cNvPr>
          <p:cNvSpPr/>
          <p:nvPr/>
        </p:nvSpPr>
        <p:spPr>
          <a:xfrm>
            <a:off x="8212822" y="6409189"/>
            <a:ext cx="3061982" cy="34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A1DE1982-BD8B-4A6D-B792-EB09792F8ADE}"/>
              </a:ext>
            </a:extLst>
          </p:cNvPr>
          <p:cNvGrpSpPr/>
          <p:nvPr/>
        </p:nvGrpSpPr>
        <p:grpSpPr>
          <a:xfrm>
            <a:off x="0" y="0"/>
            <a:ext cx="4933950" cy="1487055"/>
            <a:chOff x="69210" y="228021"/>
            <a:chExt cx="4933950" cy="1487055"/>
          </a:xfrm>
        </p:grpSpPr>
        <p:sp>
          <p:nvSpPr>
            <p:cNvPr id="8" name="L-Şekli 7">
              <a:extLst>
                <a:ext uri="{FF2B5EF4-FFF2-40B4-BE49-F238E27FC236}">
                  <a16:creationId xmlns:a16="http://schemas.microsoft.com/office/drawing/2014/main" id="{4C1EE7E4-2719-424A-AD96-82E359C996F3}"/>
                </a:ext>
              </a:extLst>
            </p:cNvPr>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Serbest Form 5">
              <a:extLst>
                <a:ext uri="{FF2B5EF4-FFF2-40B4-BE49-F238E27FC236}">
                  <a16:creationId xmlns:a16="http://schemas.microsoft.com/office/drawing/2014/main" id="{587FEA5E-5825-42D9-AC85-507C9DEEDF0F}"/>
                </a:ext>
              </a:extLst>
            </p:cNvPr>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367224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AE6BB3-78B2-4C43-AB7B-BD5EF1281D19}"/>
              </a:ext>
            </a:extLst>
          </p:cNvPr>
          <p:cNvSpPr>
            <a:spLocks noGrp="1"/>
          </p:cNvSpPr>
          <p:nvPr>
            <p:ph type="title"/>
          </p:nvPr>
        </p:nvSpPr>
        <p:spPr/>
        <p:txBody>
          <a:bodyPr/>
          <a:lstStyle/>
          <a:p>
            <a:pPr algn="ctr"/>
            <a:r>
              <a:rPr lang="tr-TR" sz="3600" dirty="0">
                <a:solidFill>
                  <a:schemeClr val="tx2"/>
                </a:solidFill>
                <a:latin typeface="Arial Black" panose="020B0A04020102020204" pitchFamily="34" charset="0"/>
              </a:rPr>
              <a:t>Otel Lokanta İkram Hizmetleri Bölümü</a:t>
            </a:r>
          </a:p>
        </p:txBody>
      </p:sp>
      <p:pic>
        <p:nvPicPr>
          <p:cNvPr id="7" name="İçerik Yer Tutucus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6612" y="1690688"/>
            <a:ext cx="5667112" cy="4250335"/>
          </a:xfrm>
          <a:prstGeom prst="rect">
            <a:avLst/>
          </a:prstGeom>
          <a:ln>
            <a:noFill/>
          </a:ln>
          <a:effectLst>
            <a:outerShdw blurRad="292100" dist="139700" dir="2700000" algn="tl" rotWithShape="0">
              <a:srgbClr val="333333">
                <a:alpha val="65000"/>
              </a:srgbClr>
            </a:outerShdw>
          </a:effectLst>
        </p:spPr>
      </p:pic>
      <p:pic>
        <p:nvPicPr>
          <p:cNvPr id="8" name="İçerik Yer Tutucusu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7338262" y="1690688"/>
            <a:ext cx="2804851" cy="4365528"/>
          </a:xfrm>
          <a:prstGeom prst="rect">
            <a:avLst/>
          </a:prstGeom>
          <a:ln>
            <a:noFill/>
          </a:ln>
          <a:effectLst>
            <a:outerShdw blurRad="292100" dist="139700" dir="2700000" algn="tl" rotWithShape="0">
              <a:srgbClr val="333333">
                <a:alpha val="65000"/>
              </a:srgbClr>
            </a:outerShdw>
          </a:effectLst>
        </p:spPr>
      </p:pic>
      <p:grpSp>
        <p:nvGrpSpPr>
          <p:cNvPr id="5" name="Grup 4">
            <a:extLst>
              <a:ext uri="{FF2B5EF4-FFF2-40B4-BE49-F238E27FC236}">
                <a16:creationId xmlns:a16="http://schemas.microsoft.com/office/drawing/2014/main" id="{0ECC2A82-1E0F-4A07-A53F-F34AA5A0267C}"/>
              </a:ext>
            </a:extLst>
          </p:cNvPr>
          <p:cNvGrpSpPr/>
          <p:nvPr/>
        </p:nvGrpSpPr>
        <p:grpSpPr>
          <a:xfrm>
            <a:off x="0" y="0"/>
            <a:ext cx="4933950" cy="1487055"/>
            <a:chOff x="69210" y="228021"/>
            <a:chExt cx="4933950" cy="1487055"/>
          </a:xfrm>
        </p:grpSpPr>
        <p:sp>
          <p:nvSpPr>
            <p:cNvPr id="6" name="L-Şekli 5">
              <a:extLst>
                <a:ext uri="{FF2B5EF4-FFF2-40B4-BE49-F238E27FC236}">
                  <a16:creationId xmlns:a16="http://schemas.microsoft.com/office/drawing/2014/main" id="{CB68FCBF-4B54-421A-A577-B902C6CC2490}"/>
                </a:ext>
              </a:extLst>
            </p:cNvPr>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Serbest Form 5">
              <a:extLst>
                <a:ext uri="{FF2B5EF4-FFF2-40B4-BE49-F238E27FC236}">
                  <a16:creationId xmlns:a16="http://schemas.microsoft.com/office/drawing/2014/main" id="{44DA6CEB-E041-4A28-8D75-7DDAF9E90391}"/>
                </a:ext>
              </a:extLst>
            </p:cNvPr>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48901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van 2"/>
          <p:cNvSpPr>
            <a:spLocks noGrp="1"/>
          </p:cNvSpPr>
          <p:nvPr>
            <p:ph type="title"/>
          </p:nvPr>
        </p:nvSpPr>
        <p:spPr>
          <a:xfrm>
            <a:off x="436228" y="293915"/>
            <a:ext cx="10284901" cy="1669109"/>
          </a:xfrm>
        </p:spPr>
        <p:txBody>
          <a:bodyPr>
            <a:normAutofit fontScale="90000"/>
          </a:bodyPr>
          <a:lstStyle/>
          <a:p>
            <a:pPr algn="ctr"/>
            <a:r>
              <a:rPr lang="tr-TR" sz="4000" dirty="0">
                <a:solidFill>
                  <a:schemeClr val="tx2"/>
                </a:solidFill>
                <a:latin typeface="Arial Black" panose="020B0A04020102020204" pitchFamily="34" charset="0"/>
              </a:rPr>
              <a:t>Otel Lokanta İkram Hizmetleri Bölümü</a:t>
            </a:r>
            <a:br>
              <a:rPr lang="tr-TR" altLang="en-US" dirty="0">
                <a:ln>
                  <a:noFill/>
                </a:ln>
              </a:rPr>
            </a:br>
            <a:r>
              <a:rPr lang="en-US" altLang="en-US" sz="3100" dirty="0">
                <a:solidFill>
                  <a:srgbClr val="0070C0"/>
                </a:solidFill>
                <a:hlinkClick r:id="rId2"/>
              </a:rPr>
              <a:t>https://harita.mu.edu.tr</a:t>
            </a:r>
            <a:br>
              <a:rPr lang="tr-TR" altLang="en-US" sz="3100" dirty="0">
                <a:solidFill>
                  <a:srgbClr val="0070C0"/>
                </a:solidFill>
              </a:rPr>
            </a:br>
            <a:r>
              <a:rPr lang="tr-TR" altLang="en-US" sz="3100" dirty="0">
                <a:solidFill>
                  <a:srgbClr val="0070C0"/>
                </a:solidFill>
              </a:rPr>
              <a:t>Orhaniye Mah. Papatya Sok. No: 25/ 1 </a:t>
            </a:r>
            <a:endParaRPr lang="en-US" altLang="en-US" sz="3100" dirty="0">
              <a:solidFill>
                <a:srgbClr val="0070C0"/>
              </a:solidFill>
            </a:endParaRPr>
          </a:p>
        </p:txBody>
      </p:sp>
      <p:sp>
        <p:nvSpPr>
          <p:cNvPr id="7" name="Dikdörtgen 6">
            <a:extLst>
              <a:ext uri="{FF2B5EF4-FFF2-40B4-BE49-F238E27FC236}">
                <a16:creationId xmlns:a16="http://schemas.microsoft.com/office/drawing/2014/main" id="{1D4B7D8E-8821-4B95-9709-0905FD24ECBD}"/>
              </a:ext>
            </a:extLst>
          </p:cNvPr>
          <p:cNvSpPr/>
          <p:nvPr/>
        </p:nvSpPr>
        <p:spPr>
          <a:xfrm>
            <a:off x="8212822" y="6409189"/>
            <a:ext cx="3061982" cy="34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a:hlinkClick r:id="rId3"/>
            <a:extLst>
              <a:ext uri="{FF2B5EF4-FFF2-40B4-BE49-F238E27FC236}">
                <a16:creationId xmlns:a16="http://schemas.microsoft.com/office/drawing/2014/main" id="{B503C899-2C4F-446D-A047-7BA3046993EF}"/>
              </a:ext>
            </a:extLst>
          </p:cNvPr>
          <p:cNvPicPr>
            <a:picLocks noChangeAspect="1"/>
          </p:cNvPicPr>
          <p:nvPr/>
        </p:nvPicPr>
        <p:blipFill>
          <a:blip r:embed="rId4"/>
          <a:stretch>
            <a:fillRect/>
          </a:stretch>
        </p:blipFill>
        <p:spPr>
          <a:xfrm>
            <a:off x="3277888" y="2330619"/>
            <a:ext cx="4601580" cy="3460756"/>
          </a:xfrm>
          <a:prstGeom prst="rect">
            <a:avLst/>
          </a:prstGeom>
        </p:spPr>
      </p:pic>
      <p:grpSp>
        <p:nvGrpSpPr>
          <p:cNvPr id="20" name="Grup 19">
            <a:extLst>
              <a:ext uri="{FF2B5EF4-FFF2-40B4-BE49-F238E27FC236}">
                <a16:creationId xmlns:a16="http://schemas.microsoft.com/office/drawing/2014/main" id="{C0DF5086-C3A3-4F9B-8ABB-69347274ABAC}"/>
              </a:ext>
            </a:extLst>
          </p:cNvPr>
          <p:cNvGrpSpPr/>
          <p:nvPr/>
        </p:nvGrpSpPr>
        <p:grpSpPr>
          <a:xfrm>
            <a:off x="0" y="0"/>
            <a:ext cx="4933950" cy="1487055"/>
            <a:chOff x="69210" y="228021"/>
            <a:chExt cx="4933950" cy="1487055"/>
          </a:xfrm>
        </p:grpSpPr>
        <p:sp>
          <p:nvSpPr>
            <p:cNvPr id="21" name="L-Şekli 20">
              <a:extLst>
                <a:ext uri="{FF2B5EF4-FFF2-40B4-BE49-F238E27FC236}">
                  <a16:creationId xmlns:a16="http://schemas.microsoft.com/office/drawing/2014/main" id="{6C65014D-2323-49C2-B1B3-27634F365399}"/>
                </a:ext>
              </a:extLst>
            </p:cNvPr>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Serbest Form 5">
              <a:extLst>
                <a:ext uri="{FF2B5EF4-FFF2-40B4-BE49-F238E27FC236}">
                  <a16:creationId xmlns:a16="http://schemas.microsoft.com/office/drawing/2014/main" id="{3189B21F-7767-42E1-9C26-DEA12F628A2B}"/>
                </a:ext>
              </a:extLst>
            </p:cNvPr>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658158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0027" y="1814294"/>
            <a:ext cx="10515600" cy="4351338"/>
          </a:xfrm>
        </p:spPr>
        <p:txBody>
          <a:bodyPr/>
          <a:lstStyle/>
          <a:p>
            <a:pPr>
              <a:lnSpc>
                <a:spcPct val="150000"/>
              </a:lnSpc>
            </a:pPr>
            <a:r>
              <a:rPr lang="tr-TR" dirty="0"/>
              <a:t>Toplam ders sayısı: Bölümümüzde her dönem 6 zorunlu ders 15’e yakın seçmeli ders bulunmaktadır.</a:t>
            </a:r>
          </a:p>
          <a:p>
            <a:pPr>
              <a:lnSpc>
                <a:spcPct val="150000"/>
              </a:lnSpc>
            </a:pPr>
            <a:r>
              <a:rPr lang="tr-TR" dirty="0">
                <a:solidFill>
                  <a:schemeClr val="tx2"/>
                </a:solidFill>
              </a:rPr>
              <a:t>Turizm ve Otel işletmeciliği Yıllara göre derslerin genel dağılımı (1.yıl  44 farklı ders, 2.yıl 43 farklı ders)</a:t>
            </a:r>
          </a:p>
          <a:p>
            <a:pPr>
              <a:lnSpc>
                <a:spcPct val="150000"/>
              </a:lnSpc>
            </a:pPr>
            <a:r>
              <a:rPr lang="tr-TR" dirty="0">
                <a:solidFill>
                  <a:schemeClr val="tx2"/>
                </a:solidFill>
              </a:rPr>
              <a:t>Aşçılık programı Yıllara göre derslerin genel dağılımı (1.yıl  38 farklı ders, 2.yıl 29 farklı ders)</a:t>
            </a:r>
          </a:p>
          <a:p>
            <a:pPr>
              <a:lnSpc>
                <a:spcPct val="150000"/>
              </a:lnSpc>
            </a:pPr>
            <a:endParaRPr lang="tr-TR" dirty="0">
              <a:solidFill>
                <a:schemeClr val="tx2"/>
              </a:solidFill>
            </a:endParaRPr>
          </a:p>
        </p:txBody>
      </p:sp>
      <p:sp>
        <p:nvSpPr>
          <p:cNvPr id="2" name="Unvan 1"/>
          <p:cNvSpPr>
            <a:spLocks noGrp="1"/>
          </p:cNvSpPr>
          <p:nvPr>
            <p:ph type="title"/>
          </p:nvPr>
        </p:nvSpPr>
        <p:spPr>
          <a:xfrm>
            <a:off x="360027" y="327238"/>
            <a:ext cx="10515600" cy="1325563"/>
          </a:xfrm>
        </p:spPr>
        <p:txBody>
          <a:bodyPr>
            <a:normAutofit/>
          </a:bodyPr>
          <a:lstStyle/>
          <a:p>
            <a:pPr algn="ctr"/>
            <a:r>
              <a:rPr lang="tr-TR" dirty="0">
                <a:solidFill>
                  <a:schemeClr val="tx2"/>
                </a:solidFill>
                <a:latin typeface="Arial Black" panose="020B0A04020102020204" pitchFamily="34" charset="0"/>
              </a:rPr>
              <a:t>Bölümün Ders İçeriği</a:t>
            </a:r>
          </a:p>
        </p:txBody>
      </p:sp>
      <p:sp>
        <p:nvSpPr>
          <p:cNvPr id="8" name="Dikdörtgen 7">
            <a:extLst>
              <a:ext uri="{FF2B5EF4-FFF2-40B4-BE49-F238E27FC236}">
                <a16:creationId xmlns:a16="http://schemas.microsoft.com/office/drawing/2014/main" id="{17073388-E4FF-40D2-85E7-AC45FD868B02}"/>
              </a:ext>
            </a:extLst>
          </p:cNvPr>
          <p:cNvSpPr/>
          <p:nvPr/>
        </p:nvSpPr>
        <p:spPr>
          <a:xfrm>
            <a:off x="6218238" y="6346096"/>
            <a:ext cx="3259226" cy="369332"/>
          </a:xfrm>
          <a:prstGeom prst="rect">
            <a:avLst/>
          </a:prstGeom>
        </p:spPr>
        <p:txBody>
          <a:bodyPr wrap="none">
            <a:spAutoFit/>
          </a:bodyPr>
          <a:lstStyle/>
          <a:p>
            <a:r>
              <a:rPr lang="tr-TR" dirty="0"/>
              <a:t>Otel Lokanta Ve İkram Hizmetleri</a:t>
            </a:r>
          </a:p>
        </p:txBody>
      </p:sp>
      <p:sp>
        <p:nvSpPr>
          <p:cNvPr id="9" name="Dikdörtgen 8">
            <a:extLst>
              <a:ext uri="{FF2B5EF4-FFF2-40B4-BE49-F238E27FC236}">
                <a16:creationId xmlns:a16="http://schemas.microsoft.com/office/drawing/2014/main" id="{F0D34888-056C-4848-B172-F3826371BBD0}"/>
              </a:ext>
            </a:extLst>
          </p:cNvPr>
          <p:cNvSpPr/>
          <p:nvPr/>
        </p:nvSpPr>
        <p:spPr>
          <a:xfrm>
            <a:off x="8212822" y="6409189"/>
            <a:ext cx="3061982" cy="34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2155C701-ABD2-4D6F-A459-08D35922DE54}"/>
              </a:ext>
            </a:extLst>
          </p:cNvPr>
          <p:cNvGrpSpPr/>
          <p:nvPr/>
        </p:nvGrpSpPr>
        <p:grpSpPr>
          <a:xfrm>
            <a:off x="0" y="0"/>
            <a:ext cx="4933950" cy="1487055"/>
            <a:chOff x="69210" y="228021"/>
            <a:chExt cx="4933950" cy="1487055"/>
          </a:xfrm>
        </p:grpSpPr>
        <p:sp>
          <p:nvSpPr>
            <p:cNvPr id="11" name="L-Şekli 10">
              <a:extLst>
                <a:ext uri="{FF2B5EF4-FFF2-40B4-BE49-F238E27FC236}">
                  <a16:creationId xmlns:a16="http://schemas.microsoft.com/office/drawing/2014/main" id="{7E86A478-2C77-4AEC-BA16-B9A450A33D6E}"/>
                </a:ext>
              </a:extLst>
            </p:cNvPr>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Serbest Form 5">
              <a:extLst>
                <a:ext uri="{FF2B5EF4-FFF2-40B4-BE49-F238E27FC236}">
                  <a16:creationId xmlns:a16="http://schemas.microsoft.com/office/drawing/2014/main" id="{5848A28C-D3A3-4DC7-B69D-FFADE36360B7}"/>
                </a:ext>
              </a:extLst>
            </p:cNvPr>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7350566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2993</Words>
  <Application>Microsoft Office PowerPoint</Application>
  <PresentationFormat>Geniş ekran</PresentationFormat>
  <Paragraphs>1831</Paragraphs>
  <Slides>19</Slides>
  <Notes>1</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19</vt:i4>
      </vt:variant>
    </vt:vector>
  </HeadingPairs>
  <TitlesOfParts>
    <vt:vector size="25" baseType="lpstr">
      <vt:lpstr>Arial</vt:lpstr>
      <vt:lpstr>Arial Black</vt:lpstr>
      <vt:lpstr>Calibri</vt:lpstr>
      <vt:lpstr>Calibri Light</vt:lpstr>
      <vt:lpstr>Office Teması</vt:lpstr>
      <vt:lpstr>Özel Tasarım</vt:lpstr>
      <vt:lpstr>PowerPoint Sunusu</vt:lpstr>
      <vt:lpstr>Otel Lokanta İkram Hizmetleri Bölümü</vt:lpstr>
      <vt:lpstr>Otel Lokanta İkram Hizmetleri Bölümü </vt:lpstr>
      <vt:lpstr>Otel Lokanta İkram Hizmetleri Bölümü</vt:lpstr>
      <vt:lpstr>Otel Lokanta İkram Hizmetleri Bölümü</vt:lpstr>
      <vt:lpstr>Otel Lokanta İkram Hizmetleri Bölümü</vt:lpstr>
      <vt:lpstr>Otel Lokanta İkram Hizmetleri Bölümü</vt:lpstr>
      <vt:lpstr>Otel Lokanta İkram Hizmetleri Bölümü https://harita.mu.edu.tr Orhaniye Mah. Papatya Sok. No: 25/ 1 </vt:lpstr>
      <vt:lpstr>Bölümün Ders İçeriği</vt:lpstr>
      <vt:lpstr>PowerPoint Sunusu</vt:lpstr>
      <vt:lpstr>PowerPoint Sunusu</vt:lpstr>
      <vt:lpstr>PowerPoint Sunusu</vt:lpstr>
      <vt:lpstr>PowerPoint Sunusu</vt:lpstr>
      <vt:lpstr>Mezunların Nitelikleri</vt:lpstr>
      <vt:lpstr>Staj Olanakları</vt:lpstr>
      <vt:lpstr>Otel Lokanta İkram Hizmetleri Bölümü</vt:lpstr>
      <vt:lpstr>Yurtdışı Üniversite Değişim Programı Olanakları</vt:lpstr>
      <vt:lpstr>Akademik Personel</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Kemal Kutucuoğlu</dc:creator>
  <cp:lastModifiedBy>Hasan Alptuğ AKGÜN</cp:lastModifiedBy>
  <cp:revision>63</cp:revision>
  <dcterms:created xsi:type="dcterms:W3CDTF">2019-12-12T11:41:09Z</dcterms:created>
  <dcterms:modified xsi:type="dcterms:W3CDTF">2026-01-29T10:01:59Z</dcterms:modified>
</cp:coreProperties>
</file>